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6"/>
  </p:notesMasterIdLst>
  <p:sldIdLst>
    <p:sldId id="277" r:id="rId5"/>
    <p:sldId id="279" r:id="rId6"/>
    <p:sldId id="278" r:id="rId7"/>
    <p:sldId id="295" r:id="rId8"/>
    <p:sldId id="265" r:id="rId9"/>
    <p:sldId id="291" r:id="rId10"/>
    <p:sldId id="292" r:id="rId11"/>
    <p:sldId id="293" r:id="rId12"/>
    <p:sldId id="267" r:id="rId13"/>
    <p:sldId id="285" r:id="rId14"/>
    <p:sldId id="286" r:id="rId15"/>
    <p:sldId id="268" r:id="rId16"/>
    <p:sldId id="284" r:id="rId17"/>
    <p:sldId id="287" r:id="rId18"/>
    <p:sldId id="288" r:id="rId19"/>
    <p:sldId id="271" r:id="rId20"/>
    <p:sldId id="272" r:id="rId21"/>
    <p:sldId id="274" r:id="rId22"/>
    <p:sldId id="294" r:id="rId23"/>
    <p:sldId id="276" r:id="rId24"/>
    <p:sldId id="280"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172" autoAdjust="0"/>
    <p:restoredTop sz="94660"/>
  </p:normalViewPr>
  <p:slideViewPr>
    <p:cSldViewPr snapToGrid="0">
      <p:cViewPr varScale="1">
        <p:scale>
          <a:sx n="91" d="100"/>
          <a:sy n="91" d="100"/>
        </p:scale>
        <p:origin x="1640"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BB1EF75-28DC-C94C-B4C3-178B498BD4C2}" type="datetimeFigureOut">
              <a:rPr lang="en-US" smtClean="0"/>
              <a:t>6/9/20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5EA13B7-35DB-6A4D-B733-0357629D535C}" type="slidenum">
              <a:rPr lang="en-US" smtClean="0"/>
              <a:t>‹#›</a:t>
            </a:fld>
            <a:endParaRPr lang="en-US"/>
          </a:p>
        </p:txBody>
      </p:sp>
    </p:spTree>
    <p:extLst>
      <p:ext uri="{BB962C8B-B14F-4D97-AF65-F5344CB8AC3E}">
        <p14:creationId xmlns:p14="http://schemas.microsoft.com/office/powerpoint/2010/main" val="12868296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5EA13B7-35DB-6A4D-B733-0357629D535C}" type="slidenum">
              <a:rPr lang="en-US" smtClean="0"/>
              <a:t>4</a:t>
            </a:fld>
            <a:endParaRPr lang="en-US"/>
          </a:p>
        </p:txBody>
      </p:sp>
    </p:spTree>
    <p:extLst>
      <p:ext uri="{BB962C8B-B14F-4D97-AF65-F5344CB8AC3E}">
        <p14:creationId xmlns:p14="http://schemas.microsoft.com/office/powerpoint/2010/main" val="4076835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9A2D35-9E57-4175-A339-CB3BA7BFA44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8D132C8E-B85A-4922-98F9-ECA72858810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782C3268-DEA0-4D80-825E-316F0110F82D}"/>
              </a:ext>
            </a:extLst>
          </p:cNvPr>
          <p:cNvSpPr>
            <a:spLocks noGrp="1"/>
          </p:cNvSpPr>
          <p:nvPr>
            <p:ph type="dt" sz="half" idx="10"/>
          </p:nvPr>
        </p:nvSpPr>
        <p:spPr/>
        <p:txBody>
          <a:bodyPr/>
          <a:lstStyle/>
          <a:p>
            <a:fld id="{01698374-04D7-4F97-B6A8-689DA8B3BF17}" type="datetimeFigureOut">
              <a:rPr lang="en-GB" smtClean="0"/>
              <a:t>09/06/2020</a:t>
            </a:fld>
            <a:endParaRPr lang="en-GB"/>
          </a:p>
        </p:txBody>
      </p:sp>
      <p:sp>
        <p:nvSpPr>
          <p:cNvPr id="5" name="Footer Placeholder 4">
            <a:extLst>
              <a:ext uri="{FF2B5EF4-FFF2-40B4-BE49-F238E27FC236}">
                <a16:creationId xmlns:a16="http://schemas.microsoft.com/office/drawing/2014/main" id="{EC7A7BD3-F5C7-4309-8D79-2019BC9792B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6D884F5-8101-4069-AFDC-29FCED994027}"/>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5246892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D83E3B-CE22-4F09-8ADE-ABCA04A6758D}"/>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CFEDB019-BE06-48EE-9E1F-2708DB52642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3A23154B-266C-43F4-AB28-CCD07B2531EB}"/>
              </a:ext>
            </a:extLst>
          </p:cNvPr>
          <p:cNvSpPr>
            <a:spLocks noGrp="1"/>
          </p:cNvSpPr>
          <p:nvPr>
            <p:ph type="dt" sz="half" idx="10"/>
          </p:nvPr>
        </p:nvSpPr>
        <p:spPr/>
        <p:txBody>
          <a:bodyPr/>
          <a:lstStyle/>
          <a:p>
            <a:fld id="{01698374-04D7-4F97-B6A8-689DA8B3BF17}" type="datetimeFigureOut">
              <a:rPr lang="en-GB" smtClean="0"/>
              <a:t>09/06/2020</a:t>
            </a:fld>
            <a:endParaRPr lang="en-GB"/>
          </a:p>
        </p:txBody>
      </p:sp>
      <p:sp>
        <p:nvSpPr>
          <p:cNvPr id="5" name="Footer Placeholder 4">
            <a:extLst>
              <a:ext uri="{FF2B5EF4-FFF2-40B4-BE49-F238E27FC236}">
                <a16:creationId xmlns:a16="http://schemas.microsoft.com/office/drawing/2014/main" id="{B95D6CFA-C765-4862-BB89-7F38EF2BF36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8F35DDA-6EC6-4D82-B726-96F23724A37B}"/>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27136580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FD0E9A8-8A24-452D-8BC9-4A0AECFACDA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E727A050-842C-4399-A118-DDA1C181FF5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FE4CA5CB-E5C2-4A5C-A37B-A65F035D85A3}"/>
              </a:ext>
            </a:extLst>
          </p:cNvPr>
          <p:cNvSpPr>
            <a:spLocks noGrp="1"/>
          </p:cNvSpPr>
          <p:nvPr>
            <p:ph type="dt" sz="half" idx="10"/>
          </p:nvPr>
        </p:nvSpPr>
        <p:spPr/>
        <p:txBody>
          <a:bodyPr/>
          <a:lstStyle/>
          <a:p>
            <a:fld id="{01698374-04D7-4F97-B6A8-689DA8B3BF17}" type="datetimeFigureOut">
              <a:rPr lang="en-GB" smtClean="0"/>
              <a:t>09/06/2020</a:t>
            </a:fld>
            <a:endParaRPr lang="en-GB"/>
          </a:p>
        </p:txBody>
      </p:sp>
      <p:sp>
        <p:nvSpPr>
          <p:cNvPr id="5" name="Footer Placeholder 4">
            <a:extLst>
              <a:ext uri="{FF2B5EF4-FFF2-40B4-BE49-F238E27FC236}">
                <a16:creationId xmlns:a16="http://schemas.microsoft.com/office/drawing/2014/main" id="{63988176-E597-4AA8-BD3A-A2E5ABAEE0C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3B7B36A-174A-4E7B-BCC0-2F2C2C6F9586}"/>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3053107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975538-7429-4F34-A1E7-A25491EAB26E}"/>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77451693-FF89-48F0-B20C-2948825D5A8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CB338E4-83CC-4099-9001-B2F18FFCE848}"/>
              </a:ext>
            </a:extLst>
          </p:cNvPr>
          <p:cNvSpPr>
            <a:spLocks noGrp="1"/>
          </p:cNvSpPr>
          <p:nvPr>
            <p:ph type="dt" sz="half" idx="10"/>
          </p:nvPr>
        </p:nvSpPr>
        <p:spPr/>
        <p:txBody>
          <a:bodyPr/>
          <a:lstStyle/>
          <a:p>
            <a:fld id="{01698374-04D7-4F97-B6A8-689DA8B3BF17}" type="datetimeFigureOut">
              <a:rPr lang="en-GB" smtClean="0"/>
              <a:t>09/06/2020</a:t>
            </a:fld>
            <a:endParaRPr lang="en-GB"/>
          </a:p>
        </p:txBody>
      </p:sp>
      <p:sp>
        <p:nvSpPr>
          <p:cNvPr id="5" name="Footer Placeholder 4">
            <a:extLst>
              <a:ext uri="{FF2B5EF4-FFF2-40B4-BE49-F238E27FC236}">
                <a16:creationId xmlns:a16="http://schemas.microsoft.com/office/drawing/2014/main" id="{5F586C20-2952-47CE-8647-E2F41294CD1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E04B6BA-664A-480C-B1AB-A3F16B85B6F5}"/>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8928464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D65C46-33AD-44A3-93E6-A1C94A4B524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FBA7F989-B2B6-4B0E-BF32-64844CAF80E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9EB5DCE-D83C-4BCA-8981-3063415B8BED}"/>
              </a:ext>
            </a:extLst>
          </p:cNvPr>
          <p:cNvSpPr>
            <a:spLocks noGrp="1"/>
          </p:cNvSpPr>
          <p:nvPr>
            <p:ph type="dt" sz="half" idx="10"/>
          </p:nvPr>
        </p:nvSpPr>
        <p:spPr/>
        <p:txBody>
          <a:bodyPr/>
          <a:lstStyle/>
          <a:p>
            <a:fld id="{01698374-04D7-4F97-B6A8-689DA8B3BF17}" type="datetimeFigureOut">
              <a:rPr lang="en-GB" smtClean="0"/>
              <a:t>09/06/2020</a:t>
            </a:fld>
            <a:endParaRPr lang="en-GB"/>
          </a:p>
        </p:txBody>
      </p:sp>
      <p:sp>
        <p:nvSpPr>
          <p:cNvPr id="5" name="Footer Placeholder 4">
            <a:extLst>
              <a:ext uri="{FF2B5EF4-FFF2-40B4-BE49-F238E27FC236}">
                <a16:creationId xmlns:a16="http://schemas.microsoft.com/office/drawing/2014/main" id="{502A6FE6-CB0E-4254-A4A2-2444C480BB7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9061910-A1D0-4FA8-8CD8-5C5314FEC726}"/>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15311261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D88650-DE7B-47F8-83DC-A8630CF909B2}"/>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88A92344-B6AC-4877-AC49-2C2DE8F3D7C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DA978F20-C672-4536-ADF3-43AAC9FC5EF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E2DCAF33-0E7D-4565-83B4-F655661499C5}"/>
              </a:ext>
            </a:extLst>
          </p:cNvPr>
          <p:cNvSpPr>
            <a:spLocks noGrp="1"/>
          </p:cNvSpPr>
          <p:nvPr>
            <p:ph type="dt" sz="half" idx="10"/>
          </p:nvPr>
        </p:nvSpPr>
        <p:spPr/>
        <p:txBody>
          <a:bodyPr/>
          <a:lstStyle/>
          <a:p>
            <a:fld id="{01698374-04D7-4F97-B6A8-689DA8B3BF17}" type="datetimeFigureOut">
              <a:rPr lang="en-GB" smtClean="0"/>
              <a:t>09/06/2020</a:t>
            </a:fld>
            <a:endParaRPr lang="en-GB"/>
          </a:p>
        </p:txBody>
      </p:sp>
      <p:sp>
        <p:nvSpPr>
          <p:cNvPr id="6" name="Footer Placeholder 5">
            <a:extLst>
              <a:ext uri="{FF2B5EF4-FFF2-40B4-BE49-F238E27FC236}">
                <a16:creationId xmlns:a16="http://schemas.microsoft.com/office/drawing/2014/main" id="{9B8AECF6-046F-4CDE-BCF9-37DCB13B9897}"/>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89A472DC-0812-46DD-A6F9-47C818520168}"/>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36020908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4F376C-9893-42D5-9EAA-5F94E88D0382}"/>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39B4ECB5-7291-4DAF-A16E-29D3D07D786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6D89023-F410-4FFB-9A07-415ABFFAA92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1EABCE48-1147-433E-B9FB-249D1CB2B31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1482B1A-0562-4969-A995-9FE76C15395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5C694D98-B151-4967-B4E6-3E99DBF9CA43}"/>
              </a:ext>
            </a:extLst>
          </p:cNvPr>
          <p:cNvSpPr>
            <a:spLocks noGrp="1"/>
          </p:cNvSpPr>
          <p:nvPr>
            <p:ph type="dt" sz="half" idx="10"/>
          </p:nvPr>
        </p:nvSpPr>
        <p:spPr/>
        <p:txBody>
          <a:bodyPr/>
          <a:lstStyle/>
          <a:p>
            <a:fld id="{01698374-04D7-4F97-B6A8-689DA8B3BF17}" type="datetimeFigureOut">
              <a:rPr lang="en-GB" smtClean="0"/>
              <a:t>09/06/2020</a:t>
            </a:fld>
            <a:endParaRPr lang="en-GB"/>
          </a:p>
        </p:txBody>
      </p:sp>
      <p:sp>
        <p:nvSpPr>
          <p:cNvPr id="8" name="Footer Placeholder 7">
            <a:extLst>
              <a:ext uri="{FF2B5EF4-FFF2-40B4-BE49-F238E27FC236}">
                <a16:creationId xmlns:a16="http://schemas.microsoft.com/office/drawing/2014/main" id="{0B16640E-FB5D-4A3B-98FD-CB77B80AD710}"/>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5F058994-8008-424B-B510-A42BAB80F99D}"/>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33616584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D131FB-094D-4115-8463-9E29707880E5}"/>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D7146CF7-043D-461F-9CF6-F7EFA0F1BA43}"/>
              </a:ext>
            </a:extLst>
          </p:cNvPr>
          <p:cNvSpPr>
            <a:spLocks noGrp="1"/>
          </p:cNvSpPr>
          <p:nvPr>
            <p:ph type="dt" sz="half" idx="10"/>
          </p:nvPr>
        </p:nvSpPr>
        <p:spPr/>
        <p:txBody>
          <a:bodyPr/>
          <a:lstStyle/>
          <a:p>
            <a:fld id="{01698374-04D7-4F97-B6A8-689DA8B3BF17}" type="datetimeFigureOut">
              <a:rPr lang="en-GB" smtClean="0"/>
              <a:t>09/06/2020</a:t>
            </a:fld>
            <a:endParaRPr lang="en-GB"/>
          </a:p>
        </p:txBody>
      </p:sp>
      <p:sp>
        <p:nvSpPr>
          <p:cNvPr id="4" name="Footer Placeholder 3">
            <a:extLst>
              <a:ext uri="{FF2B5EF4-FFF2-40B4-BE49-F238E27FC236}">
                <a16:creationId xmlns:a16="http://schemas.microsoft.com/office/drawing/2014/main" id="{97470EEA-EA2D-4DB5-8C80-AF49C8D5254C}"/>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C0B6C881-CFC6-45D5-A08B-2DC1260CBB51}"/>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41914011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28E7394-1067-43EF-8993-1EF8FFB9AFA0}"/>
              </a:ext>
            </a:extLst>
          </p:cNvPr>
          <p:cNvSpPr>
            <a:spLocks noGrp="1"/>
          </p:cNvSpPr>
          <p:nvPr>
            <p:ph type="dt" sz="half" idx="10"/>
          </p:nvPr>
        </p:nvSpPr>
        <p:spPr/>
        <p:txBody>
          <a:bodyPr/>
          <a:lstStyle/>
          <a:p>
            <a:fld id="{01698374-04D7-4F97-B6A8-689DA8B3BF17}" type="datetimeFigureOut">
              <a:rPr lang="en-GB" smtClean="0"/>
              <a:t>09/06/2020</a:t>
            </a:fld>
            <a:endParaRPr lang="en-GB"/>
          </a:p>
        </p:txBody>
      </p:sp>
      <p:sp>
        <p:nvSpPr>
          <p:cNvPr id="3" name="Footer Placeholder 2">
            <a:extLst>
              <a:ext uri="{FF2B5EF4-FFF2-40B4-BE49-F238E27FC236}">
                <a16:creationId xmlns:a16="http://schemas.microsoft.com/office/drawing/2014/main" id="{7796CC9E-D9F3-4601-A5CE-62FC6B3B620B}"/>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8BD0BC29-D44E-462F-85DB-AD01CBE3048C}"/>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26145769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AF233C-EA5A-48AD-8AD2-2970D5E01C5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44B1AEB3-B08B-4454-94F6-108AE855253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94CECC7B-C00B-4036-9534-6DE3EEDF30F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DD2E7E8-B8B5-4E93-BEAA-55DF18F09C63}"/>
              </a:ext>
            </a:extLst>
          </p:cNvPr>
          <p:cNvSpPr>
            <a:spLocks noGrp="1"/>
          </p:cNvSpPr>
          <p:nvPr>
            <p:ph type="dt" sz="half" idx="10"/>
          </p:nvPr>
        </p:nvSpPr>
        <p:spPr/>
        <p:txBody>
          <a:bodyPr/>
          <a:lstStyle/>
          <a:p>
            <a:fld id="{01698374-04D7-4F97-B6A8-689DA8B3BF17}" type="datetimeFigureOut">
              <a:rPr lang="en-GB" smtClean="0"/>
              <a:t>09/06/2020</a:t>
            </a:fld>
            <a:endParaRPr lang="en-GB"/>
          </a:p>
        </p:txBody>
      </p:sp>
      <p:sp>
        <p:nvSpPr>
          <p:cNvPr id="6" name="Footer Placeholder 5">
            <a:extLst>
              <a:ext uri="{FF2B5EF4-FFF2-40B4-BE49-F238E27FC236}">
                <a16:creationId xmlns:a16="http://schemas.microsoft.com/office/drawing/2014/main" id="{886EEA47-B670-4649-B5A9-0429251FC4B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43F5566E-011B-47EF-A20F-7E15C966C685}"/>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33520102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655CFF-23CE-4766-ACB9-08770D05390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5CA541D2-E7FB-402B-B848-EE5041382B0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EC342C88-84CD-4232-B703-6B058D4F90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0BF6FF2-9CE1-44A5-A03A-DF7189B376BD}"/>
              </a:ext>
            </a:extLst>
          </p:cNvPr>
          <p:cNvSpPr>
            <a:spLocks noGrp="1"/>
          </p:cNvSpPr>
          <p:nvPr>
            <p:ph type="dt" sz="half" idx="10"/>
          </p:nvPr>
        </p:nvSpPr>
        <p:spPr/>
        <p:txBody>
          <a:bodyPr/>
          <a:lstStyle/>
          <a:p>
            <a:fld id="{01698374-04D7-4F97-B6A8-689DA8B3BF17}" type="datetimeFigureOut">
              <a:rPr lang="en-GB" smtClean="0"/>
              <a:t>09/06/2020</a:t>
            </a:fld>
            <a:endParaRPr lang="en-GB"/>
          </a:p>
        </p:txBody>
      </p:sp>
      <p:sp>
        <p:nvSpPr>
          <p:cNvPr id="6" name="Footer Placeholder 5">
            <a:extLst>
              <a:ext uri="{FF2B5EF4-FFF2-40B4-BE49-F238E27FC236}">
                <a16:creationId xmlns:a16="http://schemas.microsoft.com/office/drawing/2014/main" id="{0BA9FCB4-C149-4BEE-AB56-48A306459F64}"/>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9F45B0EE-64D7-4573-8889-402858C453AD}"/>
              </a:ext>
            </a:extLst>
          </p:cNvPr>
          <p:cNvSpPr>
            <a:spLocks noGrp="1"/>
          </p:cNvSpPr>
          <p:nvPr>
            <p:ph type="sldNum" sz="quarter" idx="12"/>
          </p:nvPr>
        </p:nvSpPr>
        <p:spPr/>
        <p:txBody>
          <a:bodyPr/>
          <a:lstStyle/>
          <a:p>
            <a:fld id="{66B3D9C2-C84A-4473-BD81-5D9751FA654F}" type="slidenum">
              <a:rPr lang="en-GB" smtClean="0"/>
              <a:t>‹#›</a:t>
            </a:fld>
            <a:endParaRPr lang="en-GB"/>
          </a:p>
        </p:txBody>
      </p:sp>
    </p:spTree>
    <p:extLst>
      <p:ext uri="{BB962C8B-B14F-4D97-AF65-F5344CB8AC3E}">
        <p14:creationId xmlns:p14="http://schemas.microsoft.com/office/powerpoint/2010/main" val="2167448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D23CA67-9D3D-4EC7-9018-B6ADB080FA3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C3C43351-1439-45C0-9D1A-30758E0FA4F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4C8C41F-88CD-4FCC-BA01-1C55087BEF6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698374-04D7-4F97-B6A8-689DA8B3BF17}" type="datetimeFigureOut">
              <a:rPr lang="en-GB" smtClean="0"/>
              <a:t>09/06/2020</a:t>
            </a:fld>
            <a:endParaRPr lang="en-GB"/>
          </a:p>
        </p:txBody>
      </p:sp>
      <p:sp>
        <p:nvSpPr>
          <p:cNvPr id="5" name="Footer Placeholder 4">
            <a:extLst>
              <a:ext uri="{FF2B5EF4-FFF2-40B4-BE49-F238E27FC236}">
                <a16:creationId xmlns:a16="http://schemas.microsoft.com/office/drawing/2014/main" id="{72FC097B-72E8-4B72-82DF-7300B57048B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B75204C7-E386-4450-89F6-1D2EA7CF296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6B3D9C2-C84A-4473-BD81-5D9751FA654F}" type="slidenum">
              <a:rPr lang="en-GB" smtClean="0"/>
              <a:t>‹#›</a:t>
            </a:fld>
            <a:endParaRPr lang="en-GB"/>
          </a:p>
        </p:txBody>
      </p:sp>
    </p:spTree>
    <p:extLst>
      <p:ext uri="{BB962C8B-B14F-4D97-AF65-F5344CB8AC3E}">
        <p14:creationId xmlns:p14="http://schemas.microsoft.com/office/powerpoint/2010/main" val="11813067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mailto:Jacqueline.clay@westsussex.gov.uk" TargetMode="Externa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a:extLst>
              <a:ext uri="{FF2B5EF4-FFF2-40B4-BE49-F238E27FC236}">
                <a16:creationId xmlns:a16="http://schemas.microsoft.com/office/drawing/2014/main" id="{20C96082-06D1-2040-B129-1946596E00A6}"/>
              </a:ext>
            </a:extLst>
          </p:cNvPr>
          <p:cNvGraphicFramePr>
            <a:graphicFrameLocks noGrp="1"/>
          </p:cNvGraphicFramePr>
          <p:nvPr/>
        </p:nvGraphicFramePr>
        <p:xfrm>
          <a:off x="216992" y="1526194"/>
          <a:ext cx="11723996" cy="4216400"/>
        </p:xfrm>
        <a:graphic>
          <a:graphicData uri="http://schemas.openxmlformats.org/drawingml/2006/table">
            <a:tbl>
              <a:tblPr/>
              <a:tblGrid>
                <a:gridCol w="1165289">
                  <a:extLst>
                    <a:ext uri="{9D8B030D-6E8A-4147-A177-3AD203B41FA5}">
                      <a16:colId xmlns:a16="http://schemas.microsoft.com/office/drawing/2014/main" val="1537918881"/>
                    </a:ext>
                  </a:extLst>
                </a:gridCol>
                <a:gridCol w="616917">
                  <a:extLst>
                    <a:ext uri="{9D8B030D-6E8A-4147-A177-3AD203B41FA5}">
                      <a16:colId xmlns:a16="http://schemas.microsoft.com/office/drawing/2014/main" val="1769651494"/>
                    </a:ext>
                  </a:extLst>
                </a:gridCol>
                <a:gridCol w="765435">
                  <a:extLst>
                    <a:ext uri="{9D8B030D-6E8A-4147-A177-3AD203B41FA5}">
                      <a16:colId xmlns:a16="http://schemas.microsoft.com/office/drawing/2014/main" val="2201828720"/>
                    </a:ext>
                  </a:extLst>
                </a:gridCol>
                <a:gridCol w="882535">
                  <a:extLst>
                    <a:ext uri="{9D8B030D-6E8A-4147-A177-3AD203B41FA5}">
                      <a16:colId xmlns:a16="http://schemas.microsoft.com/office/drawing/2014/main" val="3663550016"/>
                    </a:ext>
                  </a:extLst>
                </a:gridCol>
                <a:gridCol w="856830">
                  <a:extLst>
                    <a:ext uri="{9D8B030D-6E8A-4147-A177-3AD203B41FA5}">
                      <a16:colId xmlns:a16="http://schemas.microsoft.com/office/drawing/2014/main" val="1067332675"/>
                    </a:ext>
                  </a:extLst>
                </a:gridCol>
                <a:gridCol w="868255">
                  <a:extLst>
                    <a:ext uri="{9D8B030D-6E8A-4147-A177-3AD203B41FA5}">
                      <a16:colId xmlns:a16="http://schemas.microsoft.com/office/drawing/2014/main" val="3729079987"/>
                    </a:ext>
                  </a:extLst>
                </a:gridCol>
                <a:gridCol w="759606">
                  <a:extLst>
                    <a:ext uri="{9D8B030D-6E8A-4147-A177-3AD203B41FA5}">
                      <a16:colId xmlns:a16="http://schemas.microsoft.com/office/drawing/2014/main" val="3784545394"/>
                    </a:ext>
                  </a:extLst>
                </a:gridCol>
                <a:gridCol w="5809129">
                  <a:extLst>
                    <a:ext uri="{9D8B030D-6E8A-4147-A177-3AD203B41FA5}">
                      <a16:colId xmlns:a16="http://schemas.microsoft.com/office/drawing/2014/main" val="1327624547"/>
                    </a:ext>
                  </a:extLst>
                </a:gridCol>
              </a:tblGrid>
              <a:tr h="762000">
                <a:tc>
                  <a:txBody>
                    <a:bodyPr/>
                    <a:lstStyle/>
                    <a:p>
                      <a:pPr algn="l" fontAlgn="b"/>
                      <a:r>
                        <a:rPr lang="en-GB" sz="1000" b="1" i="0" u="none" strike="noStrike" dirty="0">
                          <a:solidFill>
                            <a:srgbClr val="000000"/>
                          </a:solidFill>
                          <a:effectLst/>
                          <a:latin typeface="Calibri" panose="020F0502020204030204" pitchFamily="34" charset="0"/>
                        </a:rPr>
                        <a:t>Name</a:t>
                      </a:r>
                    </a:p>
                  </a:txBody>
                  <a:tcPr marL="9525" marR="9525" marT="9525" marB="0">
                    <a:lnL>
                      <a:noFill/>
                    </a:lnL>
                    <a:lnR>
                      <a:noFill/>
                    </a:lnR>
                    <a:lnT w="3175"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1" i="0" u="none" strike="noStrike" dirty="0">
                          <a:solidFill>
                            <a:srgbClr val="000000"/>
                          </a:solidFill>
                          <a:effectLst/>
                          <a:latin typeface="Calibri" panose="020F0502020204030204" pitchFamily="34" charset="0"/>
                        </a:rPr>
                        <a:t>Total confirmed cases so far</a:t>
                      </a:r>
                    </a:p>
                  </a:txBody>
                  <a:tcPr marL="9525" marR="9525" marT="9525" marB="0">
                    <a:lnL>
                      <a:noFill/>
                    </a:lnL>
                    <a:lnR>
                      <a:noFill/>
                    </a:lnR>
                    <a:lnT w="3175"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1" i="0" u="none" strike="noStrike" dirty="0">
                          <a:solidFill>
                            <a:srgbClr val="000000"/>
                          </a:solidFill>
                          <a:effectLst/>
                          <a:latin typeface="Calibri" panose="020F0502020204030204" pitchFamily="34" charset="0"/>
                        </a:rPr>
                        <a:t>Total cases per 100,000 population</a:t>
                      </a:r>
                    </a:p>
                  </a:txBody>
                  <a:tcPr marL="9525" marR="9525" marT="9525" marB="0">
                    <a:lnL>
                      <a:noFill/>
                    </a:lnL>
                    <a:lnR>
                      <a:noFill/>
                    </a:lnR>
                    <a:lnT w="3175"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1" i="0" u="none" strike="noStrike" dirty="0">
                          <a:solidFill>
                            <a:srgbClr val="000000"/>
                          </a:solidFill>
                          <a:effectLst/>
                          <a:latin typeface="Calibri" panose="020F0502020204030204" pitchFamily="34" charset="0"/>
                        </a:rPr>
                        <a:t>Confirmed cases swabbed on most recent complete day</a:t>
                      </a:r>
                    </a:p>
                  </a:txBody>
                  <a:tcPr marL="9525" marR="9525" marT="9525" marB="0">
                    <a:lnL>
                      <a:noFill/>
                    </a:lnL>
                    <a:lnR>
                      <a:noFill/>
                    </a:lnR>
                    <a:lnT w="3175"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1" i="0" u="none" strike="noStrike" dirty="0">
                          <a:solidFill>
                            <a:srgbClr val="000000"/>
                          </a:solidFill>
                          <a:effectLst/>
                          <a:latin typeface="Calibri" panose="020F0502020204030204" pitchFamily="34" charset="0"/>
                        </a:rPr>
                        <a:t>Most recent complete 7 days (27-May-2-June)</a:t>
                      </a:r>
                    </a:p>
                  </a:txBody>
                  <a:tcPr marL="9525" marR="9525" marT="9525" marB="0">
                    <a:lnL>
                      <a:noFill/>
                    </a:lnL>
                    <a:lnR>
                      <a:noFill/>
                    </a:lnR>
                    <a:lnT w="3175"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1" i="0" u="none" strike="noStrike" dirty="0">
                          <a:solidFill>
                            <a:srgbClr val="000000"/>
                          </a:solidFill>
                          <a:effectLst/>
                          <a:latin typeface="Calibri" panose="020F0502020204030204" pitchFamily="34" charset="0"/>
                        </a:rPr>
                        <a:t>Previous 7 days (20-May-26-May)</a:t>
                      </a:r>
                    </a:p>
                  </a:txBody>
                  <a:tcPr marL="9525" marR="9525" marT="9525" marB="0">
                    <a:lnL>
                      <a:noFill/>
                    </a:lnL>
                    <a:lnR>
                      <a:noFill/>
                    </a:lnR>
                    <a:lnT w="3175"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1" i="0" u="none" strike="noStrike" dirty="0">
                          <a:solidFill>
                            <a:srgbClr val="000000"/>
                          </a:solidFill>
                          <a:effectLst/>
                          <a:latin typeface="Calibri" panose="020F0502020204030204" pitchFamily="34" charset="0"/>
                        </a:rPr>
                        <a:t>Rate of growth in cases</a:t>
                      </a:r>
                    </a:p>
                  </a:txBody>
                  <a:tcPr marL="9525" marR="9525" marT="9525" marB="0">
                    <a:lnL>
                      <a:noFill/>
                    </a:lnL>
                    <a:lnR>
                      <a:noFill/>
                    </a:lnR>
                    <a:lnT w="3175"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t"/>
                      <a:r>
                        <a:rPr lang="en-GB" sz="1000" b="1" i="0" u="none" strike="noStrike" dirty="0">
                          <a:solidFill>
                            <a:srgbClr val="000000"/>
                          </a:solidFill>
                          <a:effectLst/>
                          <a:latin typeface="Calibri" panose="020F0502020204030204" pitchFamily="34" charset="0"/>
                        </a:rPr>
                        <a:t>New cases per 100,000 population by day</a:t>
                      </a:r>
                    </a:p>
                  </a:txBody>
                  <a:tcPr marL="9525" marR="9525" marT="9525" marB="0">
                    <a:lnL>
                      <a:noFill/>
                    </a:lnL>
                    <a:lnR>
                      <a:noFill/>
                    </a:lnR>
                    <a:lnT w="3175"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989995368"/>
                  </a:ext>
                </a:extLst>
              </a:tr>
              <a:tr h="203200">
                <a:tc>
                  <a:txBody>
                    <a:bodyPr/>
                    <a:lstStyle/>
                    <a:p>
                      <a:pPr algn="l" fontAlgn="b"/>
                      <a:r>
                        <a:rPr lang="en-GB" sz="1000" b="0" i="0" u="none" strike="noStrike">
                          <a:solidFill>
                            <a:srgbClr val="000000"/>
                          </a:solidFill>
                          <a:effectLst/>
                          <a:latin typeface="Calibri" panose="020F0502020204030204" pitchFamily="34" charset="0"/>
                        </a:rPr>
                        <a:t>Brighton and Hove</a:t>
                      </a:r>
                    </a:p>
                  </a:txBody>
                  <a:tcPr marL="9525" marR="9525" marT="9525" marB="0">
                    <a:lnL>
                      <a:noFill/>
                    </a:lnL>
                    <a:lnR>
                      <a:noFill/>
                    </a:lnR>
                    <a:lnT w="6350" cap="flat" cmpd="sng" algn="ctr">
                      <a:no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468</a:t>
                      </a:r>
                    </a:p>
                  </a:txBody>
                  <a:tcPr marL="9525" marR="9525" marT="9525" marB="0">
                    <a:lnL>
                      <a:noFill/>
                    </a:lnL>
                    <a:lnR>
                      <a:noFill/>
                    </a:lnR>
                    <a:lnT w="6350" cap="flat" cmpd="sng" algn="ctr">
                      <a:no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161</a:t>
                      </a:r>
                    </a:p>
                  </a:txBody>
                  <a:tcPr marL="9525" marR="9525" marT="9525" marB="0">
                    <a:lnL>
                      <a:noFill/>
                    </a:lnL>
                    <a:lnR>
                      <a:noFill/>
                    </a:lnR>
                    <a:lnT w="6350" cap="flat" cmpd="sng" algn="ctr">
                      <a:no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5</a:t>
                      </a:r>
                    </a:p>
                  </a:txBody>
                  <a:tcPr marL="9525" marR="9525" marT="9525" marB="0">
                    <a:lnL>
                      <a:noFill/>
                    </a:lnL>
                    <a:lnR>
                      <a:noFill/>
                    </a:lnR>
                    <a:lnT w="6350" cap="flat" cmpd="sng" algn="ctr">
                      <a:noFill/>
                      <a:prstDash val="solid"/>
                      <a:round/>
                      <a:headEnd type="none" w="med" len="med"/>
                      <a:tailEnd type="none" w="med" len="med"/>
                    </a:lnT>
                    <a:lnB>
                      <a:noFill/>
                    </a:lnB>
                  </a:tcPr>
                </a:tc>
                <a:tc>
                  <a:txBody>
                    <a:bodyPr/>
                    <a:lstStyle/>
                    <a:p>
                      <a:pPr algn="r" fontAlgn="b"/>
                      <a:r>
                        <a:rPr lang="en-GB" sz="1000" b="0" i="0" u="none" strike="noStrike" dirty="0">
                          <a:solidFill>
                            <a:srgbClr val="000000"/>
                          </a:solidFill>
                          <a:effectLst/>
                          <a:latin typeface="Calibri" panose="020F0502020204030204" pitchFamily="34" charset="0"/>
                        </a:rPr>
                        <a:t>107.2 days</a:t>
                      </a:r>
                    </a:p>
                  </a:txBody>
                  <a:tcPr marL="9525" marR="9525" marT="9525" marB="0">
                    <a:lnL>
                      <a:noFill/>
                    </a:lnL>
                    <a:lnR>
                      <a:noFill/>
                    </a:lnR>
                    <a:lnT w="6350" cap="flat" cmpd="sng" algn="ctr">
                      <a:noFill/>
                      <a:prstDash val="solid"/>
                      <a:round/>
                      <a:headEnd type="none" w="med" len="med"/>
                      <a:tailEnd type="none" w="med" len="med"/>
                    </a:lnT>
                    <a:lnB>
                      <a:noFill/>
                    </a:lnB>
                  </a:tcPr>
                </a:tc>
                <a:tc>
                  <a:txBody>
                    <a:bodyPr/>
                    <a:lstStyle/>
                    <a:p>
                      <a:pPr algn="r" fontAlgn="b"/>
                      <a:r>
                        <a:rPr lang="en-GB" sz="1000" b="0" i="0" u="none" strike="noStrike">
                          <a:solidFill>
                            <a:srgbClr val="000000"/>
                          </a:solidFill>
                          <a:effectLst/>
                          <a:latin typeface="Calibri" panose="020F0502020204030204" pitchFamily="34" charset="0"/>
                        </a:rPr>
                        <a:t>103.1 days</a:t>
                      </a:r>
                    </a:p>
                  </a:txBody>
                  <a:tcPr marL="9525" marR="9525" marT="9525" marB="0">
                    <a:lnL>
                      <a:noFill/>
                    </a:lnL>
                    <a:lnR>
                      <a:noFill/>
                    </a:lnR>
                    <a:lnT w="6350" cap="flat" cmpd="sng" algn="ctr">
                      <a:noFill/>
                      <a:prstDash val="solid"/>
                      <a:round/>
                      <a:headEnd type="none" w="med" len="med"/>
                      <a:tailEnd type="none" w="med" len="med"/>
                    </a:lnT>
                    <a:lnB>
                      <a:noFill/>
                    </a:lnB>
                  </a:tcPr>
                </a:tc>
                <a:tc>
                  <a:txBody>
                    <a:bodyPr/>
                    <a:lstStyle/>
                    <a:p>
                      <a:pPr algn="l" fontAlgn="b"/>
                      <a:r>
                        <a:rPr lang="en-GB" sz="1000" b="0" i="0" u="none" strike="noStrike">
                          <a:solidFill>
                            <a:srgbClr val="000000"/>
                          </a:solidFill>
                          <a:effectLst/>
                          <a:latin typeface="Calibri" panose="020F0502020204030204" pitchFamily="34" charset="0"/>
                        </a:rPr>
                        <a:t>Slowing</a:t>
                      </a:r>
                    </a:p>
                  </a:txBody>
                  <a:tcPr marL="9525" marR="9525" marT="9525" marB="0">
                    <a:lnL>
                      <a:noFill/>
                    </a:lnL>
                    <a:lnR>
                      <a:noFill/>
                    </a:lnR>
                    <a:lnT w="6350" cap="flat" cmpd="sng" algn="ctr">
                      <a:noFill/>
                      <a:prstDash val="solid"/>
                      <a:round/>
                      <a:headEnd type="none" w="med" len="med"/>
                      <a:tailEnd type="none" w="med" len="med"/>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w="6350" cap="flat" cmpd="sng" algn="ctr">
                      <a:noFill/>
                      <a:prstDash val="solid"/>
                      <a:round/>
                      <a:headEnd type="none" w="med" len="med"/>
                      <a:tailEnd type="none" w="med" len="med"/>
                    </a:lnT>
                    <a:lnB>
                      <a:noFill/>
                    </a:lnB>
                  </a:tcPr>
                </a:tc>
                <a:extLst>
                  <a:ext uri="{0D108BD9-81ED-4DB2-BD59-A6C34878D82A}">
                    <a16:rowId xmlns:a16="http://schemas.microsoft.com/office/drawing/2014/main" val="1861696985"/>
                  </a:ext>
                </a:extLst>
              </a:tr>
              <a:tr h="203200">
                <a:tc>
                  <a:txBody>
                    <a:bodyPr/>
                    <a:lstStyle/>
                    <a:p>
                      <a:pPr algn="l" fontAlgn="b"/>
                      <a:r>
                        <a:rPr lang="en-GB" sz="1000" b="0" i="0" u="none" strike="noStrike">
                          <a:solidFill>
                            <a:srgbClr val="000000"/>
                          </a:solidFill>
                          <a:effectLst/>
                          <a:latin typeface="Calibri" panose="020F0502020204030204" pitchFamily="34" charset="0"/>
                        </a:rPr>
                        <a:t>East Sussex</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734</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132</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8</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208.8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82.7 days</a:t>
                      </a:r>
                    </a:p>
                  </a:txBody>
                  <a:tcPr marL="9525" marR="9525" marT="9525" marB="0">
                    <a:lnL>
                      <a:noFill/>
                    </a:lnL>
                    <a:lnR>
                      <a:noFill/>
                    </a:lnR>
                    <a:lnT>
                      <a:noFill/>
                    </a:lnT>
                    <a:lnB>
                      <a:noFill/>
                    </a:lnB>
                  </a:tcPr>
                </a:tc>
                <a:tc>
                  <a:txBody>
                    <a:bodyPr/>
                    <a:lstStyle/>
                    <a:p>
                      <a:pPr algn="l" fontAlgn="b"/>
                      <a:r>
                        <a:rPr lang="en-GB" sz="1000" b="0" i="0" u="none" strike="noStrike">
                          <a:solidFill>
                            <a:srgbClr val="000000"/>
                          </a:solidFill>
                          <a:effectLst/>
                          <a:latin typeface="Calibri" panose="020F0502020204030204" pitchFamily="34" charset="0"/>
                        </a:rPr>
                        <a:t>Slowing</a:t>
                      </a: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1124419070"/>
                  </a:ext>
                </a:extLst>
              </a:tr>
              <a:tr h="203200">
                <a:tc>
                  <a:txBody>
                    <a:bodyPr/>
                    <a:lstStyle/>
                    <a:p>
                      <a:pPr algn="l" fontAlgn="b"/>
                      <a:r>
                        <a:rPr lang="en-GB" sz="1000" b="0" i="0" u="none" strike="noStrike">
                          <a:solidFill>
                            <a:srgbClr val="000000"/>
                          </a:solidFill>
                          <a:effectLst/>
                          <a:latin typeface="Calibri" panose="020F0502020204030204" pitchFamily="34" charset="0"/>
                        </a:rPr>
                        <a:t>Eastbourne</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152</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147</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588.1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323.1 days</a:t>
                      </a:r>
                    </a:p>
                  </a:txBody>
                  <a:tcPr marL="9525" marR="9525" marT="9525" marB="0">
                    <a:lnL>
                      <a:noFill/>
                    </a:lnL>
                    <a:lnR>
                      <a:noFill/>
                    </a:lnR>
                    <a:lnT>
                      <a:noFill/>
                    </a:lnT>
                    <a:lnB>
                      <a:noFill/>
                    </a:lnB>
                  </a:tcPr>
                </a:tc>
                <a:tc>
                  <a:txBody>
                    <a:bodyPr/>
                    <a:lstStyle/>
                    <a:p>
                      <a:pPr algn="l" fontAlgn="b"/>
                      <a:r>
                        <a:rPr lang="en-GB" sz="1000" b="0" i="0" u="none" strike="noStrike">
                          <a:solidFill>
                            <a:srgbClr val="000000"/>
                          </a:solidFill>
                          <a:effectLst/>
                          <a:latin typeface="Calibri" panose="020F0502020204030204" pitchFamily="34" charset="0"/>
                        </a:rPr>
                        <a:t>Slowing</a:t>
                      </a: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4127240861"/>
                  </a:ext>
                </a:extLst>
              </a:tr>
              <a:tr h="203200">
                <a:tc>
                  <a:txBody>
                    <a:bodyPr/>
                    <a:lstStyle/>
                    <a:p>
                      <a:pPr algn="l" fontAlgn="b"/>
                      <a:r>
                        <a:rPr lang="en-GB" sz="1000" b="0" i="0" u="none" strike="noStrike">
                          <a:solidFill>
                            <a:srgbClr val="000000"/>
                          </a:solidFill>
                          <a:effectLst/>
                          <a:latin typeface="Calibri" panose="020F0502020204030204" pitchFamily="34" charset="0"/>
                        </a:rPr>
                        <a:t>Hastings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55</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59</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352.6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55.1 days</a:t>
                      </a:r>
                    </a:p>
                  </a:txBody>
                  <a:tcPr marL="9525" marR="9525" marT="9525" marB="0">
                    <a:lnL>
                      <a:noFill/>
                    </a:lnL>
                    <a:lnR>
                      <a:noFill/>
                    </a:lnR>
                    <a:lnT>
                      <a:noFill/>
                    </a:lnT>
                    <a:lnB>
                      <a:noFill/>
                    </a:lnB>
                  </a:tcPr>
                </a:tc>
                <a:tc>
                  <a:txBody>
                    <a:bodyPr/>
                    <a:lstStyle/>
                    <a:p>
                      <a:pPr algn="l" fontAlgn="b"/>
                      <a:r>
                        <a:rPr lang="en-GB" sz="1000" b="0" i="0" u="none" strike="noStrike">
                          <a:solidFill>
                            <a:srgbClr val="000000"/>
                          </a:solidFill>
                          <a:effectLst/>
                          <a:latin typeface="Calibri" panose="020F0502020204030204" pitchFamily="34" charset="0"/>
                        </a:rPr>
                        <a:t>Slowing</a:t>
                      </a: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1732319122"/>
                  </a:ext>
                </a:extLst>
              </a:tr>
              <a:tr h="203200">
                <a:tc>
                  <a:txBody>
                    <a:bodyPr/>
                    <a:lstStyle/>
                    <a:p>
                      <a:pPr algn="l" fontAlgn="b"/>
                      <a:r>
                        <a:rPr lang="en-GB" sz="1000" b="0" i="0" u="none" strike="noStrike">
                          <a:solidFill>
                            <a:srgbClr val="000000"/>
                          </a:solidFill>
                          <a:effectLst/>
                          <a:latin typeface="Calibri" panose="020F0502020204030204" pitchFamily="34" charset="0"/>
                        </a:rPr>
                        <a:t>Lewes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208</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202</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146.1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66.6 days</a:t>
                      </a:r>
                    </a:p>
                  </a:txBody>
                  <a:tcPr marL="9525" marR="9525" marT="9525" marB="0">
                    <a:lnL>
                      <a:noFill/>
                    </a:lnL>
                    <a:lnR>
                      <a:noFill/>
                    </a:lnR>
                    <a:lnT>
                      <a:noFill/>
                    </a:lnT>
                    <a:lnB>
                      <a:noFill/>
                    </a:lnB>
                  </a:tcPr>
                </a:tc>
                <a:tc>
                  <a:txBody>
                    <a:bodyPr/>
                    <a:lstStyle/>
                    <a:p>
                      <a:pPr algn="l" fontAlgn="b"/>
                      <a:r>
                        <a:rPr lang="en-GB" sz="1000" b="0" i="0" u="none" strike="noStrike">
                          <a:solidFill>
                            <a:srgbClr val="000000"/>
                          </a:solidFill>
                          <a:effectLst/>
                          <a:latin typeface="Calibri" panose="020F0502020204030204" pitchFamily="34" charset="0"/>
                        </a:rPr>
                        <a:t>Slowing</a:t>
                      </a: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1187057972"/>
                  </a:ext>
                </a:extLst>
              </a:tr>
              <a:tr h="203200">
                <a:tc>
                  <a:txBody>
                    <a:bodyPr/>
                    <a:lstStyle/>
                    <a:p>
                      <a:pPr algn="l" fontAlgn="b"/>
                      <a:r>
                        <a:rPr lang="en-GB" sz="1000" b="0" i="0" u="none" strike="noStrike">
                          <a:solidFill>
                            <a:srgbClr val="000000"/>
                          </a:solidFill>
                          <a:effectLst/>
                          <a:latin typeface="Calibri" panose="020F0502020204030204" pitchFamily="34" charset="0"/>
                        </a:rPr>
                        <a:t>Rother</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99</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103</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208.1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50.7 days</a:t>
                      </a:r>
                    </a:p>
                  </a:txBody>
                  <a:tcPr marL="9525" marR="9525" marT="9525" marB="0">
                    <a:lnL>
                      <a:noFill/>
                    </a:lnL>
                    <a:lnR>
                      <a:noFill/>
                    </a:lnR>
                    <a:lnT>
                      <a:noFill/>
                    </a:lnT>
                    <a:lnB>
                      <a:noFill/>
                    </a:lnB>
                  </a:tcPr>
                </a:tc>
                <a:tc>
                  <a:txBody>
                    <a:bodyPr/>
                    <a:lstStyle/>
                    <a:p>
                      <a:pPr algn="l" fontAlgn="b"/>
                      <a:r>
                        <a:rPr lang="en-GB" sz="1000" b="0" i="0" u="none" strike="noStrike">
                          <a:solidFill>
                            <a:srgbClr val="000000"/>
                          </a:solidFill>
                          <a:effectLst/>
                          <a:latin typeface="Calibri" panose="020F0502020204030204" pitchFamily="34" charset="0"/>
                        </a:rPr>
                        <a:t>Slowing</a:t>
                      </a: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3545580077"/>
                  </a:ext>
                </a:extLst>
              </a:tr>
              <a:tr h="203200">
                <a:tc>
                  <a:txBody>
                    <a:bodyPr/>
                    <a:lstStyle/>
                    <a:p>
                      <a:pPr algn="l" fontAlgn="b"/>
                      <a:r>
                        <a:rPr lang="en-GB" sz="1000" b="0" i="0" u="none" strike="noStrike">
                          <a:solidFill>
                            <a:srgbClr val="000000"/>
                          </a:solidFill>
                          <a:effectLst/>
                          <a:latin typeface="Calibri" panose="020F0502020204030204" pitchFamily="34" charset="0"/>
                        </a:rPr>
                        <a:t>Wealden</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220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137</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181.6 days</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90.6 days</a:t>
                      </a:r>
                    </a:p>
                  </a:txBody>
                  <a:tcPr marL="9525" marR="9525" marT="9525" marB="0">
                    <a:lnL>
                      <a:noFill/>
                    </a:lnL>
                    <a:lnR>
                      <a:noFill/>
                    </a:lnR>
                    <a:lnT>
                      <a:noFill/>
                    </a:lnT>
                    <a:lnB>
                      <a:noFill/>
                    </a:lnB>
                  </a:tcPr>
                </a:tc>
                <a:tc>
                  <a:txBody>
                    <a:bodyPr/>
                    <a:lstStyle/>
                    <a:p>
                      <a:pPr algn="l" fontAlgn="b"/>
                      <a:r>
                        <a:rPr lang="en-GB" sz="1000" b="0" i="0" u="none" strike="noStrike">
                          <a:solidFill>
                            <a:srgbClr val="000000"/>
                          </a:solidFill>
                          <a:effectLst/>
                          <a:latin typeface="Calibri" panose="020F0502020204030204" pitchFamily="34" charset="0"/>
                        </a:rPr>
                        <a:t>Slowing</a:t>
                      </a: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4281854173"/>
                  </a:ext>
                </a:extLst>
              </a:tr>
              <a:tr h="203200">
                <a:tc>
                  <a:txBody>
                    <a:bodyPr/>
                    <a:lstStyle/>
                    <a:p>
                      <a:pPr algn="l" fontAlgn="b"/>
                      <a:r>
                        <a:rPr lang="en-GB" sz="1000" b="0" i="0" u="none" strike="noStrike">
                          <a:solidFill>
                            <a:srgbClr val="000000"/>
                          </a:solidFill>
                          <a:effectLst/>
                          <a:latin typeface="Calibri" panose="020F0502020204030204" pitchFamily="34" charset="0"/>
                        </a:rPr>
                        <a:t>West Sussex</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1,337</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156</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585.5 days</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335.4 days</a:t>
                      </a:r>
                    </a:p>
                  </a:txBody>
                  <a:tcPr marL="9525" marR="9525" marT="9525" marB="0">
                    <a:lnL>
                      <a:noFill/>
                    </a:lnL>
                    <a:lnR>
                      <a:noFill/>
                    </a:lnR>
                    <a:lnT>
                      <a:noFill/>
                    </a:lnT>
                    <a:lnB>
                      <a:noFill/>
                    </a:lnB>
                  </a:tcPr>
                </a:tc>
                <a:tc>
                  <a:txBody>
                    <a:bodyPr/>
                    <a:lstStyle/>
                    <a:p>
                      <a:pPr algn="l" fontAlgn="b"/>
                      <a:r>
                        <a:rPr lang="en-GB" sz="1000" b="0" i="0" u="none" strike="noStrike">
                          <a:solidFill>
                            <a:srgbClr val="000000"/>
                          </a:solidFill>
                          <a:effectLst/>
                          <a:latin typeface="Calibri" panose="020F0502020204030204" pitchFamily="34" charset="0"/>
                        </a:rPr>
                        <a:t>Slowing</a:t>
                      </a:r>
                    </a:p>
                  </a:txBody>
                  <a:tcPr marL="9525" marR="9525" marT="9525" marB="0">
                    <a:lnL>
                      <a:noFill/>
                    </a:lnL>
                    <a:lnR>
                      <a:noFill/>
                    </a:lnR>
                    <a:lnT>
                      <a:noFill/>
                    </a:lnT>
                    <a:lnB>
                      <a:noFill/>
                    </a:lnB>
                  </a:tcPr>
                </a:tc>
                <a:tc>
                  <a:txBody>
                    <a:bodyPr/>
                    <a:lstStyle/>
                    <a:p>
                      <a:pPr algn="r" fontAlgn="t"/>
                      <a:endParaRPr lang="en-GB" sz="1000" b="1" i="0" u="none" strike="noStrike" dirty="0">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3985013407"/>
                  </a:ext>
                </a:extLst>
              </a:tr>
              <a:tr h="203200">
                <a:tc>
                  <a:txBody>
                    <a:bodyPr/>
                    <a:lstStyle/>
                    <a:p>
                      <a:pPr algn="l" fontAlgn="b"/>
                      <a:r>
                        <a:rPr lang="en-GB" sz="1000" b="0" i="0" u="none" strike="noStrike">
                          <a:solidFill>
                            <a:srgbClr val="000000"/>
                          </a:solidFill>
                          <a:effectLst/>
                          <a:latin typeface="Calibri" panose="020F0502020204030204" pitchFamily="34" charset="0"/>
                        </a:rPr>
                        <a:t>Adur</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99</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155</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637.2 days</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378.5 days</a:t>
                      </a:r>
                    </a:p>
                  </a:txBody>
                  <a:tcPr marL="9525" marR="9525" marT="9525" marB="0">
                    <a:lnL>
                      <a:noFill/>
                    </a:lnL>
                    <a:lnR>
                      <a:noFill/>
                    </a:lnR>
                    <a:lnT>
                      <a:noFill/>
                    </a:lnT>
                    <a:lnB>
                      <a:noFill/>
                    </a:lnB>
                  </a:tcPr>
                </a:tc>
                <a:tc>
                  <a:txBody>
                    <a:bodyPr/>
                    <a:lstStyle/>
                    <a:p>
                      <a:pPr algn="l" fontAlgn="b"/>
                      <a:r>
                        <a:rPr lang="en-GB" sz="1000" b="0" i="0" u="none" strike="noStrike">
                          <a:solidFill>
                            <a:srgbClr val="000000"/>
                          </a:solidFill>
                          <a:effectLst/>
                          <a:latin typeface="Calibri" panose="020F0502020204030204" pitchFamily="34" charset="0"/>
                        </a:rPr>
                        <a:t>Slowing</a:t>
                      </a:r>
                    </a:p>
                  </a:txBody>
                  <a:tcPr marL="9525" marR="9525" marT="9525" marB="0">
                    <a:lnL>
                      <a:noFill/>
                    </a:lnL>
                    <a:lnR>
                      <a:noFill/>
                    </a:lnR>
                    <a:lnT>
                      <a:noFill/>
                    </a:lnT>
                    <a:lnB>
                      <a:noFill/>
                    </a:lnB>
                  </a:tcPr>
                </a:tc>
                <a:tc>
                  <a:txBody>
                    <a:bodyPr/>
                    <a:lstStyle/>
                    <a:p>
                      <a:pPr algn="r" fontAlgn="t"/>
                      <a:endParaRPr lang="en-GB" sz="10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1802207202"/>
                  </a:ext>
                </a:extLst>
              </a:tr>
              <a:tr h="203200">
                <a:tc>
                  <a:txBody>
                    <a:bodyPr/>
                    <a:lstStyle/>
                    <a:p>
                      <a:pPr algn="l" fontAlgn="b"/>
                      <a:r>
                        <a:rPr lang="en-GB" sz="1000" b="0" i="0" u="none" strike="noStrike">
                          <a:solidFill>
                            <a:srgbClr val="000000"/>
                          </a:solidFill>
                          <a:effectLst/>
                          <a:latin typeface="Calibri" panose="020F0502020204030204" pitchFamily="34" charset="0"/>
                        </a:rPr>
                        <a:t>Arun</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164</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103</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528.9 days</a:t>
                      </a:r>
                    </a:p>
                  </a:txBody>
                  <a:tcPr marL="9525" marR="9525" marT="9525" marB="0">
                    <a:lnL>
                      <a:noFill/>
                    </a:lnL>
                    <a:lnR>
                      <a:noFill/>
                    </a:lnR>
                    <a:lnT>
                      <a:noFill/>
                    </a:lnT>
                    <a:lnB>
                      <a:noFill/>
                    </a:lnB>
                  </a:tcPr>
                </a:tc>
                <a:tc>
                  <a:txBody>
                    <a:bodyPr/>
                    <a:lstStyle/>
                    <a:p>
                      <a:pPr algn="l" fontAlgn="b"/>
                      <a:endParaRPr lang="en-GB" sz="10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3744225662"/>
                  </a:ext>
                </a:extLst>
              </a:tr>
              <a:tr h="203200">
                <a:tc>
                  <a:txBody>
                    <a:bodyPr/>
                    <a:lstStyle/>
                    <a:p>
                      <a:pPr algn="l" fontAlgn="b"/>
                      <a:r>
                        <a:rPr lang="en-GB" sz="1000" b="0" i="0" u="none" strike="noStrike">
                          <a:solidFill>
                            <a:srgbClr val="000000"/>
                          </a:solidFill>
                          <a:effectLst/>
                          <a:latin typeface="Calibri" panose="020F0502020204030204" pitchFamily="34" charset="0"/>
                        </a:rPr>
                        <a:t>Chichester</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142</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118</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a:t>
                      </a:r>
                    </a:p>
                  </a:txBody>
                  <a:tcPr marL="9525" marR="9525" marT="9525" marB="0">
                    <a:lnL>
                      <a:noFill/>
                    </a:lnL>
                    <a:lnR>
                      <a:noFill/>
                    </a:lnR>
                    <a:lnT>
                      <a:noFill/>
                    </a:lnT>
                    <a:lnB>
                      <a:noFill/>
                    </a:lnB>
                  </a:tcPr>
                </a:tc>
                <a:tc>
                  <a:txBody>
                    <a:bodyPr/>
                    <a:lstStyle/>
                    <a:p>
                      <a:pPr algn="l" fontAlgn="b"/>
                      <a:endParaRPr lang="en-GB" sz="10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t"/>
                      <a:endParaRPr lang="en-GB" sz="10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984994879"/>
                  </a:ext>
                </a:extLst>
              </a:tr>
              <a:tr h="203200">
                <a:tc>
                  <a:txBody>
                    <a:bodyPr/>
                    <a:lstStyle/>
                    <a:p>
                      <a:pPr algn="l" fontAlgn="b"/>
                      <a:r>
                        <a:rPr lang="en-GB" sz="1000" b="0" i="0" u="none" strike="noStrike">
                          <a:solidFill>
                            <a:srgbClr val="000000"/>
                          </a:solidFill>
                          <a:effectLst/>
                          <a:latin typeface="Calibri" panose="020F0502020204030204" pitchFamily="34" charset="0"/>
                        </a:rPr>
                        <a:t>Crawley</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211</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188</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677.7 days</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210.6 days</a:t>
                      </a:r>
                    </a:p>
                  </a:txBody>
                  <a:tcPr marL="9525" marR="9525" marT="9525" marB="0">
                    <a:lnL>
                      <a:noFill/>
                    </a:lnL>
                    <a:lnR>
                      <a:noFill/>
                    </a:lnR>
                    <a:lnT>
                      <a:noFill/>
                    </a:lnT>
                    <a:lnB>
                      <a:noFill/>
                    </a:lnB>
                  </a:tcPr>
                </a:tc>
                <a:tc>
                  <a:txBody>
                    <a:bodyPr/>
                    <a:lstStyle/>
                    <a:p>
                      <a:pPr algn="l" fontAlgn="b"/>
                      <a:r>
                        <a:rPr lang="en-GB" sz="1000" b="0" i="0" u="none" strike="noStrike">
                          <a:solidFill>
                            <a:srgbClr val="000000"/>
                          </a:solidFill>
                          <a:effectLst/>
                          <a:latin typeface="Calibri" panose="020F0502020204030204" pitchFamily="34" charset="0"/>
                        </a:rPr>
                        <a:t>Slowing</a:t>
                      </a: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3922672880"/>
                  </a:ext>
                </a:extLst>
              </a:tr>
              <a:tr h="203200">
                <a:tc>
                  <a:txBody>
                    <a:bodyPr/>
                    <a:lstStyle/>
                    <a:p>
                      <a:pPr algn="l" fontAlgn="b"/>
                      <a:r>
                        <a:rPr lang="en-GB" sz="1000" b="0" i="0" u="none" strike="noStrike">
                          <a:solidFill>
                            <a:srgbClr val="000000"/>
                          </a:solidFill>
                          <a:effectLst/>
                          <a:latin typeface="Calibri" panose="020F0502020204030204" pitchFamily="34" charset="0"/>
                        </a:rPr>
                        <a:t>Horsham</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214</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150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313.0 days</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401.7 days</a:t>
                      </a:r>
                    </a:p>
                  </a:txBody>
                  <a:tcPr marL="9525" marR="9525" marT="9525" marB="0">
                    <a:lnL>
                      <a:noFill/>
                    </a:lnL>
                    <a:lnR>
                      <a:noFill/>
                    </a:lnR>
                    <a:lnT>
                      <a:noFill/>
                    </a:lnT>
                    <a:lnB>
                      <a:noFill/>
                    </a:lnB>
                  </a:tcPr>
                </a:tc>
                <a:tc>
                  <a:txBody>
                    <a:bodyPr/>
                    <a:lstStyle/>
                    <a:p>
                      <a:pPr algn="l" fontAlgn="b"/>
                      <a:r>
                        <a:rPr lang="en-GB" sz="1000" b="0" i="0" u="none" strike="noStrike">
                          <a:solidFill>
                            <a:srgbClr val="000000"/>
                          </a:solidFill>
                          <a:effectLst/>
                          <a:latin typeface="Calibri" panose="020F0502020204030204" pitchFamily="34" charset="0"/>
                        </a:rPr>
                        <a:t>Speeding up</a:t>
                      </a: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2906164965"/>
                  </a:ext>
                </a:extLst>
              </a:tr>
              <a:tr h="203200">
                <a:tc>
                  <a:txBody>
                    <a:bodyPr/>
                    <a:lstStyle/>
                    <a:p>
                      <a:pPr algn="l" fontAlgn="b"/>
                      <a:r>
                        <a:rPr lang="en-GB" sz="1000" b="0" i="0" u="none" strike="noStrike">
                          <a:solidFill>
                            <a:srgbClr val="000000"/>
                          </a:solidFill>
                          <a:effectLst/>
                          <a:latin typeface="Calibri" panose="020F0502020204030204" pitchFamily="34" charset="0"/>
                        </a:rPr>
                        <a:t>Mid Sussex</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290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194</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507.3 days</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275.6 days</a:t>
                      </a:r>
                    </a:p>
                  </a:txBody>
                  <a:tcPr marL="9525" marR="9525" marT="9525" marB="0">
                    <a:lnL>
                      <a:noFill/>
                    </a:lnL>
                    <a:lnR>
                      <a:noFill/>
                    </a:lnR>
                    <a:lnT>
                      <a:noFill/>
                    </a:lnT>
                    <a:lnB>
                      <a:noFill/>
                    </a:lnB>
                  </a:tcPr>
                </a:tc>
                <a:tc>
                  <a:txBody>
                    <a:bodyPr/>
                    <a:lstStyle/>
                    <a:p>
                      <a:pPr algn="l" fontAlgn="b"/>
                      <a:r>
                        <a:rPr lang="en-GB" sz="1000" b="0" i="0" u="none" strike="noStrike">
                          <a:solidFill>
                            <a:srgbClr val="000000"/>
                          </a:solidFill>
                          <a:effectLst/>
                          <a:latin typeface="Calibri" panose="020F0502020204030204" pitchFamily="34" charset="0"/>
                        </a:rPr>
                        <a:t>Slowing</a:t>
                      </a: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1346907257"/>
                  </a:ext>
                </a:extLst>
              </a:tr>
              <a:tr h="203200">
                <a:tc>
                  <a:txBody>
                    <a:bodyPr/>
                    <a:lstStyle/>
                    <a:p>
                      <a:pPr algn="l" fontAlgn="b"/>
                      <a:r>
                        <a:rPr lang="en-GB" sz="1000" b="0" i="0" u="none" strike="noStrike">
                          <a:solidFill>
                            <a:srgbClr val="000000"/>
                          </a:solidFill>
                          <a:effectLst/>
                          <a:latin typeface="Calibri" panose="020F0502020204030204" pitchFamily="34" charset="0"/>
                        </a:rPr>
                        <a:t>Worthing</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217</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197</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381.2 days</a:t>
                      </a:r>
                    </a:p>
                  </a:txBody>
                  <a:tcPr marL="9525" marR="9525" marT="9525" marB="0">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258.4 days</a:t>
                      </a:r>
                    </a:p>
                  </a:txBody>
                  <a:tcPr marL="9525" marR="9525" marT="9525" marB="0">
                    <a:lnL>
                      <a:noFill/>
                    </a:lnL>
                    <a:lnR>
                      <a:noFill/>
                    </a:lnR>
                    <a:lnT>
                      <a:noFill/>
                    </a:lnT>
                    <a:lnB>
                      <a:noFill/>
                    </a:lnB>
                  </a:tcPr>
                </a:tc>
                <a:tc>
                  <a:txBody>
                    <a:bodyPr/>
                    <a:lstStyle/>
                    <a:p>
                      <a:pPr algn="l" fontAlgn="b"/>
                      <a:r>
                        <a:rPr lang="en-GB" sz="1000" b="0" i="0" u="none" strike="noStrike" dirty="0">
                          <a:solidFill>
                            <a:srgbClr val="000000"/>
                          </a:solidFill>
                          <a:effectLst/>
                          <a:latin typeface="Calibri" panose="020F0502020204030204" pitchFamily="34" charset="0"/>
                        </a:rPr>
                        <a:t>Slowing</a:t>
                      </a:r>
                    </a:p>
                  </a:txBody>
                  <a:tcPr marL="9525" marR="9525" marT="9525" marB="0">
                    <a:lnL>
                      <a:noFill/>
                    </a:lnL>
                    <a:lnR>
                      <a:noFill/>
                    </a:lnR>
                    <a:lnT>
                      <a:noFill/>
                    </a:lnT>
                    <a:lnB>
                      <a:noFill/>
                    </a:lnB>
                  </a:tcPr>
                </a:tc>
                <a:tc>
                  <a:txBody>
                    <a:bodyPr/>
                    <a:lstStyle/>
                    <a:p>
                      <a:pPr algn="r" fontAlgn="t"/>
                      <a:endParaRPr lang="en-GB" sz="10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1302039250"/>
                  </a:ext>
                </a:extLst>
              </a:tr>
              <a:tr h="203200">
                <a:tc>
                  <a:txBody>
                    <a:bodyPr/>
                    <a:lstStyle/>
                    <a:p>
                      <a:pPr algn="l" fontAlgn="b"/>
                      <a:r>
                        <a:rPr lang="en-GB" sz="1000" b="0" i="0" u="none" strike="noStrike">
                          <a:solidFill>
                            <a:srgbClr val="000000"/>
                          </a:solidFill>
                          <a:effectLst/>
                          <a:latin typeface="Calibri" panose="020F0502020204030204" pitchFamily="34" charset="0"/>
                        </a:rPr>
                        <a:t>South East region</a:t>
                      </a:r>
                    </a:p>
                  </a:txBody>
                  <a:tcPr marL="9525" marR="9525" marT="9525" marB="0">
                    <a:lnL>
                      <a:noFill/>
                    </a:lnL>
                    <a:lnR>
                      <a:noFill/>
                    </a:lnR>
                    <a:lnT>
                      <a:noFill/>
                    </a:lnT>
                    <a:lnB>
                      <a:noFill/>
                    </a:lnB>
                    <a:lnTlToBr w="12700" cmpd="sng">
                      <a:noFill/>
                      <a:prstDash val="solid"/>
                    </a:lnTlToBr>
                    <a:lnBlToTr w="12700" cmpd="sng">
                      <a:noFill/>
                      <a:prstDash val="solid"/>
                    </a:lnBlToTr>
                  </a:tcPr>
                </a:tc>
                <a:tc>
                  <a:txBody>
                    <a:bodyPr/>
                    <a:lstStyle/>
                    <a:p>
                      <a:pPr algn="r" fontAlgn="b"/>
                      <a:r>
                        <a:rPr lang="en-GB" sz="1000" b="0" i="0" u="none" strike="noStrike">
                          <a:solidFill>
                            <a:srgbClr val="000000"/>
                          </a:solidFill>
                          <a:effectLst/>
                          <a:latin typeface="Calibri" panose="020F0502020204030204" pitchFamily="34" charset="0"/>
                        </a:rPr>
                        <a:t>22,013</a:t>
                      </a:r>
                    </a:p>
                  </a:txBody>
                  <a:tcPr marL="9525" marR="9525" marT="9525" marB="0">
                    <a:lnL>
                      <a:noFill/>
                    </a:lnL>
                    <a:lnR>
                      <a:noFill/>
                    </a:lnR>
                    <a:lnT>
                      <a:noFill/>
                    </a:lnT>
                    <a:lnB>
                      <a:noFill/>
                    </a:lnB>
                    <a:lnTlToBr w="12700" cmpd="sng">
                      <a:noFill/>
                      <a:prstDash val="solid"/>
                    </a:lnTlToBr>
                    <a:lnBlToTr w="12700" cmpd="sng">
                      <a:noFill/>
                      <a:prstDash val="solid"/>
                    </a:lnBlToTr>
                  </a:tcPr>
                </a:tc>
                <a:tc>
                  <a:txBody>
                    <a:bodyPr/>
                    <a:lstStyle/>
                    <a:p>
                      <a:pPr algn="r" fontAlgn="b"/>
                      <a:r>
                        <a:rPr lang="en-GB" sz="1000" b="0" i="0" u="none" strike="noStrike">
                          <a:solidFill>
                            <a:srgbClr val="000000"/>
                          </a:solidFill>
                          <a:effectLst/>
                          <a:latin typeface="Calibri" panose="020F0502020204030204" pitchFamily="34" charset="0"/>
                        </a:rPr>
                        <a:t>241</a:t>
                      </a:r>
                    </a:p>
                  </a:txBody>
                  <a:tcPr marL="9525" marR="9525" marT="9525" marB="0">
                    <a:lnL>
                      <a:noFill/>
                    </a:lnL>
                    <a:lnR>
                      <a:noFill/>
                    </a:lnR>
                    <a:lnT>
                      <a:noFill/>
                    </a:lnT>
                    <a:lnB>
                      <a:noFill/>
                    </a:lnB>
                    <a:lnTlToBr w="12700" cmpd="sng">
                      <a:noFill/>
                      <a:prstDash val="solid"/>
                    </a:lnTlToBr>
                    <a:lnBlToTr w="12700" cmpd="sng">
                      <a:noFill/>
                      <a:prstDash val="solid"/>
                    </a:lnBlToTr>
                  </a:tcPr>
                </a:tc>
                <a:tc>
                  <a:txBody>
                    <a:bodyPr/>
                    <a:lstStyle/>
                    <a:p>
                      <a:pPr algn="r" fontAlgn="b"/>
                      <a:r>
                        <a:rPr lang="en-GB" sz="1000" b="0" i="0" u="none" strike="noStrike">
                          <a:solidFill>
                            <a:srgbClr val="000000"/>
                          </a:solidFill>
                          <a:effectLst/>
                          <a:latin typeface="Calibri" panose="020F0502020204030204" pitchFamily="34" charset="0"/>
                        </a:rPr>
                        <a:t>79</a:t>
                      </a:r>
                    </a:p>
                  </a:txBody>
                  <a:tcPr marL="9525" marR="9525" marT="9525" marB="0">
                    <a:lnL>
                      <a:noFill/>
                    </a:lnL>
                    <a:lnR>
                      <a:noFill/>
                    </a:lnR>
                    <a:lnT>
                      <a:noFill/>
                    </a:lnT>
                    <a:lnB>
                      <a:noFill/>
                    </a:lnB>
                    <a:lnTlToBr w="12700" cmpd="sng">
                      <a:noFill/>
                      <a:prstDash val="solid"/>
                    </a:lnTlToBr>
                    <a:lnBlToTr w="12700" cmpd="sng">
                      <a:noFill/>
                      <a:prstDash val="solid"/>
                    </a:lnBlToTr>
                  </a:tcPr>
                </a:tc>
                <a:tc>
                  <a:txBody>
                    <a:bodyPr/>
                    <a:lstStyle/>
                    <a:p>
                      <a:pPr algn="r" fontAlgn="b"/>
                      <a:r>
                        <a:rPr lang="en-GB" sz="1000" b="0" i="0" u="none" strike="noStrike">
                          <a:solidFill>
                            <a:srgbClr val="000000"/>
                          </a:solidFill>
                          <a:effectLst/>
                          <a:latin typeface="Calibri" panose="020F0502020204030204" pitchFamily="34" charset="0"/>
                        </a:rPr>
                        <a:t>290.9 days</a:t>
                      </a:r>
                    </a:p>
                  </a:txBody>
                  <a:tcPr marL="9525" marR="9525" marT="9525" marB="0">
                    <a:lnL>
                      <a:noFill/>
                    </a:lnL>
                    <a:lnR>
                      <a:noFill/>
                    </a:lnR>
                    <a:lnT>
                      <a:noFill/>
                    </a:lnT>
                    <a:lnB>
                      <a:noFill/>
                    </a:lnB>
                    <a:lnTlToBr w="12700" cmpd="sng">
                      <a:noFill/>
                      <a:prstDash val="solid"/>
                    </a:lnTlToBr>
                    <a:lnBlToTr w="12700" cmpd="sng">
                      <a:noFill/>
                      <a:prstDash val="solid"/>
                    </a:lnBlToTr>
                  </a:tcPr>
                </a:tc>
                <a:tc>
                  <a:txBody>
                    <a:bodyPr/>
                    <a:lstStyle/>
                    <a:p>
                      <a:pPr algn="r" fontAlgn="b"/>
                      <a:r>
                        <a:rPr lang="en-GB" sz="1000" b="0" i="0" u="none" strike="noStrike">
                          <a:solidFill>
                            <a:srgbClr val="000000"/>
                          </a:solidFill>
                          <a:effectLst/>
                          <a:latin typeface="Calibri" panose="020F0502020204030204" pitchFamily="34" charset="0"/>
                        </a:rPr>
                        <a:t>185.9 days</a:t>
                      </a:r>
                    </a:p>
                  </a:txBody>
                  <a:tcPr marL="9525" marR="9525" marT="9525" marB="0">
                    <a:lnL>
                      <a:noFill/>
                    </a:lnL>
                    <a:lnR>
                      <a:noFill/>
                    </a:lnR>
                    <a:lnT>
                      <a:noFill/>
                    </a:lnT>
                    <a:lnB>
                      <a:noFill/>
                    </a:lnB>
                    <a:lnTlToBr w="12700" cmpd="sng">
                      <a:noFill/>
                      <a:prstDash val="solid"/>
                    </a:lnTlToBr>
                    <a:lnBlToTr w="12700" cmpd="sng">
                      <a:noFill/>
                      <a:prstDash val="solid"/>
                    </a:lnBlToTr>
                  </a:tcPr>
                </a:tc>
                <a:tc>
                  <a:txBody>
                    <a:bodyPr/>
                    <a:lstStyle/>
                    <a:p>
                      <a:pPr algn="l" fontAlgn="b"/>
                      <a:r>
                        <a:rPr lang="en-GB" sz="1000" b="0" i="0" u="none" strike="noStrike" dirty="0">
                          <a:solidFill>
                            <a:srgbClr val="000000"/>
                          </a:solidFill>
                          <a:effectLst/>
                          <a:latin typeface="Calibri" panose="020F0502020204030204" pitchFamily="34" charset="0"/>
                        </a:rPr>
                        <a:t>Slowing</a:t>
                      </a:r>
                    </a:p>
                  </a:txBody>
                  <a:tcPr marL="9525" marR="9525" marT="9525" marB="0">
                    <a:lnL>
                      <a:noFill/>
                    </a:lnL>
                    <a:lnR>
                      <a:noFill/>
                    </a:lnR>
                    <a:lnT>
                      <a:noFill/>
                    </a:lnT>
                    <a:lnB>
                      <a:noFill/>
                    </a:lnB>
                    <a:lnTlToBr w="12700" cmpd="sng">
                      <a:noFill/>
                      <a:prstDash val="solid"/>
                    </a:lnTlToBr>
                    <a:lnBlToTr w="12700" cmpd="sng">
                      <a:noFill/>
                      <a:prstDash val="solid"/>
                    </a:lnBlToTr>
                  </a:tcPr>
                </a:tc>
                <a:tc>
                  <a:txBody>
                    <a:bodyPr/>
                    <a:lstStyle/>
                    <a:p>
                      <a:pPr algn="r" fontAlgn="t"/>
                      <a:endParaRPr lang="en-GB" sz="10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2336254220"/>
                  </a:ext>
                </a:extLst>
              </a:tr>
              <a:tr h="203200">
                <a:tc>
                  <a:txBody>
                    <a:bodyPr/>
                    <a:lstStyle/>
                    <a:p>
                      <a:pPr algn="l" fontAlgn="b"/>
                      <a:r>
                        <a:rPr lang="en-GB" sz="1000" b="0" i="0" u="none" strike="noStrike">
                          <a:solidFill>
                            <a:srgbClr val="000000"/>
                          </a:solidFill>
                          <a:effectLst/>
                          <a:latin typeface="Calibri" panose="020F0502020204030204" pitchFamily="34" charset="0"/>
                        </a:rPr>
                        <a:t>England</a:t>
                      </a:r>
                    </a:p>
                  </a:txBody>
                  <a:tcPr marL="9525" marR="9525" marT="9525" marB="0">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0" i="0" u="none" strike="noStrike">
                          <a:solidFill>
                            <a:srgbClr val="000000"/>
                          </a:solidFill>
                          <a:effectLst/>
                          <a:latin typeface="Calibri" panose="020F0502020204030204" pitchFamily="34" charset="0"/>
                        </a:rPr>
                        <a:t>155,000</a:t>
                      </a:r>
                    </a:p>
                  </a:txBody>
                  <a:tcPr marL="9525" marR="9525" marT="9525" marB="0">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0" i="0" u="none" strike="noStrike">
                          <a:solidFill>
                            <a:srgbClr val="000000"/>
                          </a:solidFill>
                          <a:effectLst/>
                          <a:latin typeface="Calibri" panose="020F0502020204030204" pitchFamily="34" charset="0"/>
                        </a:rPr>
                        <a:t>277</a:t>
                      </a:r>
                    </a:p>
                  </a:txBody>
                  <a:tcPr marL="9525" marR="9525" marT="9525" marB="0">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0" i="0" u="none" strike="noStrike">
                          <a:solidFill>
                            <a:srgbClr val="000000"/>
                          </a:solidFill>
                          <a:effectLst/>
                          <a:latin typeface="Calibri" panose="020F0502020204030204" pitchFamily="34" charset="0"/>
                        </a:rPr>
                        <a:t>465</a:t>
                      </a:r>
                    </a:p>
                  </a:txBody>
                  <a:tcPr marL="9525" marR="9525" marT="9525" marB="0">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0" i="0" u="none" strike="noStrike">
                          <a:solidFill>
                            <a:srgbClr val="000000"/>
                          </a:solidFill>
                          <a:effectLst/>
                          <a:latin typeface="Calibri" panose="020F0502020204030204" pitchFamily="34" charset="0"/>
                        </a:rPr>
                        <a:t>268.2 days</a:t>
                      </a:r>
                    </a:p>
                  </a:txBody>
                  <a:tcPr marL="9525" marR="9525" marT="9525" marB="0">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en-GB" sz="1000" b="0" i="0" u="none" strike="noStrike" dirty="0">
                          <a:solidFill>
                            <a:srgbClr val="000000"/>
                          </a:solidFill>
                          <a:effectLst/>
                          <a:latin typeface="Calibri" panose="020F0502020204030204" pitchFamily="34" charset="0"/>
                        </a:rPr>
                        <a:t>194.5 days</a:t>
                      </a:r>
                    </a:p>
                  </a:txBody>
                  <a:tcPr marL="9525" marR="9525" marT="9525" marB="0">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l" fontAlgn="b"/>
                      <a:r>
                        <a:rPr lang="en-GB" sz="1000" b="0" i="0" u="none" strike="noStrike" dirty="0">
                          <a:solidFill>
                            <a:srgbClr val="000000"/>
                          </a:solidFill>
                          <a:effectLst/>
                          <a:latin typeface="Calibri" panose="020F0502020204030204" pitchFamily="34" charset="0"/>
                        </a:rPr>
                        <a:t>Slowing</a:t>
                      </a:r>
                    </a:p>
                  </a:txBody>
                  <a:tcPr marL="9525" marR="9525" marT="9525" marB="0">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t"/>
                      <a:endParaRPr lang="en-GB" sz="10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285134562"/>
                  </a:ext>
                </a:extLst>
              </a:tr>
            </a:tbl>
          </a:graphicData>
        </a:graphic>
      </p:graphicFrame>
      <p:pic>
        <p:nvPicPr>
          <p:cNvPr id="8" name="Picture 7">
            <a:extLst>
              <a:ext uri="{FF2B5EF4-FFF2-40B4-BE49-F238E27FC236}">
                <a16:creationId xmlns:a16="http://schemas.microsoft.com/office/drawing/2014/main" id="{8613B75A-ABCB-DE46-ACAF-7689F7EBA2B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34678" y="6288037"/>
            <a:ext cx="7638624" cy="423807"/>
          </a:xfrm>
          <a:prstGeom prst="rect">
            <a:avLst/>
          </a:prstGeom>
        </p:spPr>
      </p:pic>
      <p:pic>
        <p:nvPicPr>
          <p:cNvPr id="14" name="Picture 13">
            <a:extLst>
              <a:ext uri="{FF2B5EF4-FFF2-40B4-BE49-F238E27FC236}">
                <a16:creationId xmlns:a16="http://schemas.microsoft.com/office/drawing/2014/main" id="{2340BB2B-F657-B94C-938A-A92CCDABCDE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377828" y="2245656"/>
            <a:ext cx="5449821" cy="4007222"/>
          </a:xfrm>
          <a:prstGeom prst="rect">
            <a:avLst/>
          </a:prstGeom>
        </p:spPr>
      </p:pic>
      <p:cxnSp>
        <p:nvCxnSpPr>
          <p:cNvPr id="16" name="Straight Connector 15">
            <a:extLst>
              <a:ext uri="{FF2B5EF4-FFF2-40B4-BE49-F238E27FC236}">
                <a16:creationId xmlns:a16="http://schemas.microsoft.com/office/drawing/2014/main" id="{5B9E928A-184B-294B-BD8E-3F0F9719F243}"/>
              </a:ext>
            </a:extLst>
          </p:cNvPr>
          <p:cNvCxnSpPr>
            <a:cxnSpLocks/>
          </p:cNvCxnSpPr>
          <p:nvPr/>
        </p:nvCxnSpPr>
        <p:spPr>
          <a:xfrm>
            <a:off x="216992" y="2272550"/>
            <a:ext cx="1172399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1C716620-9819-FD43-A302-3C4E9613970B}"/>
              </a:ext>
            </a:extLst>
          </p:cNvPr>
          <p:cNvCxnSpPr>
            <a:cxnSpLocks/>
          </p:cNvCxnSpPr>
          <p:nvPr/>
        </p:nvCxnSpPr>
        <p:spPr>
          <a:xfrm flipV="1">
            <a:off x="216992" y="5742594"/>
            <a:ext cx="11723996" cy="448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4693E220-B4D8-9D46-9C79-EBB61FD9FD7F}"/>
              </a:ext>
            </a:extLst>
          </p:cNvPr>
          <p:cNvCxnSpPr>
            <a:cxnSpLocks/>
          </p:cNvCxnSpPr>
          <p:nvPr/>
        </p:nvCxnSpPr>
        <p:spPr>
          <a:xfrm flipV="1">
            <a:off x="234002" y="6275292"/>
            <a:ext cx="11723996" cy="448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D2F03214-2E08-FB46-A04D-FFC6472822F3}"/>
              </a:ext>
            </a:extLst>
          </p:cNvPr>
          <p:cNvSpPr txBox="1"/>
          <p:nvPr/>
        </p:nvSpPr>
        <p:spPr>
          <a:xfrm>
            <a:off x="115737" y="30879"/>
            <a:ext cx="8522269" cy="338554"/>
          </a:xfrm>
          <a:prstGeom prst="rect">
            <a:avLst/>
          </a:prstGeom>
          <a:noFill/>
        </p:spPr>
        <p:txBody>
          <a:bodyPr wrap="none" rtlCol="0">
            <a:spAutoFit/>
          </a:bodyPr>
          <a:lstStyle/>
          <a:p>
            <a:r>
              <a:rPr lang="en-GB" sz="1600" b="1" dirty="0"/>
              <a:t>Summary of new confirmed Covid-19 cases per 100,000 population (all ages); 30 January to 7 June</a:t>
            </a:r>
          </a:p>
        </p:txBody>
      </p:sp>
      <p:sp>
        <p:nvSpPr>
          <p:cNvPr id="23" name="Rectangle 22">
            <a:extLst>
              <a:ext uri="{FF2B5EF4-FFF2-40B4-BE49-F238E27FC236}">
                <a16:creationId xmlns:a16="http://schemas.microsoft.com/office/drawing/2014/main" id="{C31FBED2-73EB-2748-B6C2-4FEA1897C27E}"/>
              </a:ext>
            </a:extLst>
          </p:cNvPr>
          <p:cNvSpPr/>
          <p:nvPr/>
        </p:nvSpPr>
        <p:spPr>
          <a:xfrm>
            <a:off x="115737" y="285027"/>
            <a:ext cx="11723996" cy="1200329"/>
          </a:xfrm>
          <a:prstGeom prst="rect">
            <a:avLst/>
          </a:prstGeom>
        </p:spPr>
        <p:txBody>
          <a:bodyPr wrap="square">
            <a:spAutoFit/>
          </a:bodyPr>
          <a:lstStyle/>
          <a:p>
            <a:r>
              <a:rPr lang="en-GB" sz="1200" dirty="0"/>
              <a:t>Data are back dated and revised such that every lab-confirmed case is attributed to the date at which the specimen was taken, which means the outbreak starts on different dates for different areas. The first specimens for a confirmed Covid-19 infection were taken on January 30th 2020.</a:t>
            </a:r>
          </a:p>
          <a:p>
            <a:endParaRPr lang="en-GB" sz="1200" dirty="0"/>
          </a:p>
          <a:p>
            <a:r>
              <a:rPr lang="en-GB" sz="1200" dirty="0"/>
              <a:t>The latest available data in this analysis are for </a:t>
            </a:r>
            <a:r>
              <a:rPr lang="en-GB" sz="1200" b="1" dirty="0"/>
              <a:t>Sun 7 June</a:t>
            </a:r>
            <a:r>
              <a:rPr lang="en-GB" sz="1200" dirty="0"/>
              <a:t>. However, as data for recent days are likely to change significantly, only data up to </a:t>
            </a:r>
            <a:r>
              <a:rPr lang="en-GB" sz="1200" b="1" dirty="0"/>
              <a:t>Tue 2 June </a:t>
            </a:r>
            <a:r>
              <a:rPr lang="en-GB" sz="1200" dirty="0"/>
              <a:t>should be treated as complete. The cumulative cases are taken from the most recently available date, although number of confirmed cases in a single day (a proxy for new cases) is taken from six days prior (latest complete date).</a:t>
            </a:r>
          </a:p>
        </p:txBody>
      </p:sp>
      <p:sp>
        <p:nvSpPr>
          <p:cNvPr id="10" name="TextBox 9">
            <a:extLst>
              <a:ext uri="{FF2B5EF4-FFF2-40B4-BE49-F238E27FC236}">
                <a16:creationId xmlns:a16="http://schemas.microsoft.com/office/drawing/2014/main" id="{31160A68-B07D-964C-BA55-1CA88586EEA8}"/>
              </a:ext>
            </a:extLst>
          </p:cNvPr>
          <p:cNvSpPr txBox="1"/>
          <p:nvPr/>
        </p:nvSpPr>
        <p:spPr>
          <a:xfrm>
            <a:off x="216993" y="6322192"/>
            <a:ext cx="3917686" cy="400110"/>
          </a:xfrm>
          <a:prstGeom prst="rect">
            <a:avLst/>
          </a:prstGeom>
          <a:noFill/>
        </p:spPr>
        <p:txBody>
          <a:bodyPr wrap="square" rtlCol="0">
            <a:spAutoFit/>
          </a:bodyPr>
          <a:lstStyle/>
          <a:p>
            <a:r>
              <a:rPr lang="en-GB" sz="1000" i="1" dirty="0">
                <a:solidFill>
                  <a:srgbClr val="FF0000"/>
                </a:solidFill>
              </a:rPr>
              <a:t>*There were no new cases reported in Arun or Chichester in the most recent complete days and as such the doubling time is not calculated.</a:t>
            </a:r>
          </a:p>
        </p:txBody>
      </p:sp>
    </p:spTree>
    <p:extLst>
      <p:ext uri="{BB962C8B-B14F-4D97-AF65-F5344CB8AC3E}">
        <p14:creationId xmlns:p14="http://schemas.microsoft.com/office/powerpoint/2010/main" val="35092495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7F0F9250-F8F3-754C-8599-D7209A30A11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26232" y="651110"/>
            <a:ext cx="9630018" cy="5555780"/>
          </a:xfrm>
          <a:prstGeom prst="rect">
            <a:avLst/>
          </a:prstGeom>
        </p:spPr>
      </p:pic>
      <p:sp>
        <p:nvSpPr>
          <p:cNvPr id="3" name="TextBox 2">
            <a:extLst>
              <a:ext uri="{FF2B5EF4-FFF2-40B4-BE49-F238E27FC236}">
                <a16:creationId xmlns:a16="http://schemas.microsoft.com/office/drawing/2014/main" id="{6F5B27E2-7826-F34A-8595-597ED639F4BC}"/>
              </a:ext>
            </a:extLst>
          </p:cNvPr>
          <p:cNvSpPr txBox="1"/>
          <p:nvPr/>
        </p:nvSpPr>
        <p:spPr>
          <a:xfrm>
            <a:off x="192062" y="103363"/>
            <a:ext cx="4428264" cy="307777"/>
          </a:xfrm>
          <a:prstGeom prst="rect">
            <a:avLst/>
          </a:prstGeom>
          <a:noFill/>
        </p:spPr>
        <p:txBody>
          <a:bodyPr wrap="none" rtlCol="0">
            <a:spAutoFit/>
          </a:bodyPr>
          <a:lstStyle/>
          <a:p>
            <a:r>
              <a:rPr lang="en-US" sz="1400" b="1" dirty="0"/>
              <a:t>All cause mortality; occurring 01/03/2020 – 17/04/2020</a:t>
            </a:r>
          </a:p>
        </p:txBody>
      </p:sp>
      <p:sp>
        <p:nvSpPr>
          <p:cNvPr id="4" name="TextBox 3">
            <a:extLst>
              <a:ext uri="{FF2B5EF4-FFF2-40B4-BE49-F238E27FC236}">
                <a16:creationId xmlns:a16="http://schemas.microsoft.com/office/drawing/2014/main" id="{42D7AEA3-EA10-6143-B889-4CBE1CC4A3D8}"/>
              </a:ext>
            </a:extLst>
          </p:cNvPr>
          <p:cNvSpPr txBox="1"/>
          <p:nvPr/>
        </p:nvSpPr>
        <p:spPr>
          <a:xfrm>
            <a:off x="10050449" y="257251"/>
            <a:ext cx="1949489" cy="1200329"/>
          </a:xfrm>
          <a:prstGeom prst="rect">
            <a:avLst/>
          </a:prstGeom>
          <a:noFill/>
        </p:spPr>
        <p:txBody>
          <a:bodyPr wrap="square" rtlCol="0">
            <a:spAutoFit/>
          </a:bodyPr>
          <a:lstStyle/>
          <a:p>
            <a:pPr marL="171450" indent="-171450">
              <a:buFont typeface="Arial" panose="020B0604020202020204" pitchFamily="34" charset="0"/>
              <a:buChar char="•"/>
            </a:pPr>
            <a:r>
              <a:rPr lang="en-GB" sz="1200" dirty="0"/>
              <a:t>Areas are ranked from highest to lowest age-standardised mortality rate out of 317 lower tier local authority areas (2019 boundaries).</a:t>
            </a:r>
          </a:p>
        </p:txBody>
      </p:sp>
    </p:spTree>
    <p:extLst>
      <p:ext uri="{BB962C8B-B14F-4D97-AF65-F5344CB8AC3E}">
        <p14:creationId xmlns:p14="http://schemas.microsoft.com/office/powerpoint/2010/main" val="40433673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7F0F9250-F8F3-754C-8599-D7209A30A11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26232" y="651110"/>
            <a:ext cx="9630018" cy="5555779"/>
          </a:xfrm>
          <a:prstGeom prst="rect">
            <a:avLst/>
          </a:prstGeom>
        </p:spPr>
      </p:pic>
      <p:sp>
        <p:nvSpPr>
          <p:cNvPr id="3" name="TextBox 2">
            <a:extLst>
              <a:ext uri="{FF2B5EF4-FFF2-40B4-BE49-F238E27FC236}">
                <a16:creationId xmlns:a16="http://schemas.microsoft.com/office/drawing/2014/main" id="{6F5B27E2-7826-F34A-8595-597ED639F4BC}"/>
              </a:ext>
            </a:extLst>
          </p:cNvPr>
          <p:cNvSpPr txBox="1"/>
          <p:nvPr/>
        </p:nvSpPr>
        <p:spPr>
          <a:xfrm>
            <a:off x="192062" y="103363"/>
            <a:ext cx="4428264" cy="307777"/>
          </a:xfrm>
          <a:prstGeom prst="rect">
            <a:avLst/>
          </a:prstGeom>
          <a:noFill/>
        </p:spPr>
        <p:txBody>
          <a:bodyPr wrap="none" rtlCol="0">
            <a:spAutoFit/>
          </a:bodyPr>
          <a:lstStyle/>
          <a:p>
            <a:r>
              <a:rPr lang="en-US" sz="1400" b="1" dirty="0"/>
              <a:t>All cause mortality; occurring 01/03/2020 – 17/04/2020</a:t>
            </a:r>
          </a:p>
        </p:txBody>
      </p:sp>
      <p:sp>
        <p:nvSpPr>
          <p:cNvPr id="4" name="TextBox 3">
            <a:extLst>
              <a:ext uri="{FF2B5EF4-FFF2-40B4-BE49-F238E27FC236}">
                <a16:creationId xmlns:a16="http://schemas.microsoft.com/office/drawing/2014/main" id="{42D7AEA3-EA10-6143-B889-4CBE1CC4A3D8}"/>
              </a:ext>
            </a:extLst>
          </p:cNvPr>
          <p:cNvSpPr txBox="1"/>
          <p:nvPr/>
        </p:nvSpPr>
        <p:spPr>
          <a:xfrm>
            <a:off x="10050449" y="257251"/>
            <a:ext cx="1949489" cy="1200329"/>
          </a:xfrm>
          <a:prstGeom prst="rect">
            <a:avLst/>
          </a:prstGeom>
          <a:noFill/>
        </p:spPr>
        <p:txBody>
          <a:bodyPr wrap="square" rtlCol="0">
            <a:spAutoFit/>
          </a:bodyPr>
          <a:lstStyle/>
          <a:p>
            <a:pPr marL="171450" indent="-171450">
              <a:buFont typeface="Arial" panose="020B0604020202020204" pitchFamily="34" charset="0"/>
              <a:buChar char="•"/>
            </a:pPr>
            <a:r>
              <a:rPr lang="en-GB" sz="1200" dirty="0"/>
              <a:t>Areas are ranked from highest to lowest age-standardised mortality rate out of 173 upper tier local authority areas (2019 boundaries).</a:t>
            </a:r>
          </a:p>
        </p:txBody>
      </p:sp>
    </p:spTree>
    <p:extLst>
      <p:ext uri="{BB962C8B-B14F-4D97-AF65-F5344CB8AC3E}">
        <p14:creationId xmlns:p14="http://schemas.microsoft.com/office/powerpoint/2010/main" val="20384292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40F5990-07D7-614F-B3C6-95490034889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5865" y="295835"/>
            <a:ext cx="11236176" cy="6266329"/>
          </a:xfrm>
        </p:spPr>
      </p:pic>
      <p:sp>
        <p:nvSpPr>
          <p:cNvPr id="6" name="TextBox 5">
            <a:extLst>
              <a:ext uri="{FF2B5EF4-FFF2-40B4-BE49-F238E27FC236}">
                <a16:creationId xmlns:a16="http://schemas.microsoft.com/office/drawing/2014/main" id="{74EC441D-1E27-F849-AA9E-59E20F72E2BD}"/>
              </a:ext>
            </a:extLst>
          </p:cNvPr>
          <p:cNvSpPr txBox="1"/>
          <p:nvPr/>
        </p:nvSpPr>
        <p:spPr>
          <a:xfrm>
            <a:off x="192062" y="103363"/>
            <a:ext cx="4343305" cy="307777"/>
          </a:xfrm>
          <a:prstGeom prst="rect">
            <a:avLst/>
          </a:prstGeom>
          <a:noFill/>
        </p:spPr>
        <p:txBody>
          <a:bodyPr wrap="none" rtlCol="0">
            <a:spAutoFit/>
          </a:bodyPr>
          <a:lstStyle/>
          <a:p>
            <a:r>
              <a:rPr lang="en-US" sz="1400" b="1" dirty="0"/>
              <a:t>All cause mortality; occurring 01/03/2020 – 17/04/2020</a:t>
            </a:r>
          </a:p>
        </p:txBody>
      </p:sp>
    </p:spTree>
    <p:extLst>
      <p:ext uri="{BB962C8B-B14F-4D97-AF65-F5344CB8AC3E}">
        <p14:creationId xmlns:p14="http://schemas.microsoft.com/office/powerpoint/2010/main" val="21073384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452CEB0-5D79-B64B-B842-08E7A9CBD3B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725975" y="198311"/>
            <a:ext cx="6906578" cy="2557991"/>
          </a:xfrm>
          <a:prstGeom prst="rect">
            <a:avLst/>
          </a:prstGeom>
        </p:spPr>
      </p:pic>
      <p:sp>
        <p:nvSpPr>
          <p:cNvPr id="11" name="TextBox 10">
            <a:extLst>
              <a:ext uri="{FF2B5EF4-FFF2-40B4-BE49-F238E27FC236}">
                <a16:creationId xmlns:a16="http://schemas.microsoft.com/office/drawing/2014/main" id="{8F9E5FCE-541C-E34E-8770-D2C5929DDAD4}"/>
              </a:ext>
            </a:extLst>
          </p:cNvPr>
          <p:cNvSpPr txBox="1"/>
          <p:nvPr/>
        </p:nvSpPr>
        <p:spPr>
          <a:xfrm>
            <a:off x="80743" y="30463"/>
            <a:ext cx="4331057" cy="276999"/>
          </a:xfrm>
          <a:prstGeom prst="rect">
            <a:avLst/>
          </a:prstGeom>
          <a:noFill/>
        </p:spPr>
        <p:txBody>
          <a:bodyPr wrap="none" rtlCol="0">
            <a:spAutoFit/>
          </a:bodyPr>
          <a:lstStyle/>
          <a:p>
            <a:r>
              <a:rPr lang="en-US" sz="1200" b="1" dirty="0"/>
              <a:t>Covid-19 mortality; persons; occurring 01/03/2020 – 17/04/2020</a:t>
            </a:r>
          </a:p>
        </p:txBody>
      </p:sp>
      <p:pic>
        <p:nvPicPr>
          <p:cNvPr id="7" name="Picture 6">
            <a:extLst>
              <a:ext uri="{FF2B5EF4-FFF2-40B4-BE49-F238E27FC236}">
                <a16:creationId xmlns:a16="http://schemas.microsoft.com/office/drawing/2014/main" id="{25F0495D-45A9-A04C-966B-E431861EC11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61464" y="4188358"/>
            <a:ext cx="7809890" cy="2684650"/>
          </a:xfrm>
          <a:prstGeom prst="rect">
            <a:avLst/>
          </a:prstGeom>
        </p:spPr>
      </p:pic>
      <p:graphicFrame>
        <p:nvGraphicFramePr>
          <p:cNvPr id="12" name="Table 11">
            <a:extLst>
              <a:ext uri="{FF2B5EF4-FFF2-40B4-BE49-F238E27FC236}">
                <a16:creationId xmlns:a16="http://schemas.microsoft.com/office/drawing/2014/main" id="{5EAB8FA6-A567-4347-9FC3-11202657D1B5}"/>
              </a:ext>
            </a:extLst>
          </p:cNvPr>
          <p:cNvGraphicFramePr>
            <a:graphicFrameLocks noGrp="1"/>
          </p:cNvGraphicFramePr>
          <p:nvPr>
            <p:extLst>
              <p:ext uri="{D42A27DB-BD31-4B8C-83A1-F6EECF244321}">
                <p14:modId xmlns:p14="http://schemas.microsoft.com/office/powerpoint/2010/main" val="1942202444"/>
              </p:ext>
            </p:extLst>
          </p:nvPr>
        </p:nvGraphicFramePr>
        <p:xfrm>
          <a:off x="180923" y="307462"/>
          <a:ext cx="4313237" cy="3768725"/>
        </p:xfrm>
        <a:graphic>
          <a:graphicData uri="http://schemas.openxmlformats.org/drawingml/2006/table">
            <a:tbl>
              <a:tblPr/>
              <a:tblGrid>
                <a:gridCol w="1011237">
                  <a:extLst>
                    <a:ext uri="{9D8B030D-6E8A-4147-A177-3AD203B41FA5}">
                      <a16:colId xmlns:a16="http://schemas.microsoft.com/office/drawing/2014/main" val="3348641187"/>
                    </a:ext>
                  </a:extLst>
                </a:gridCol>
                <a:gridCol w="825500">
                  <a:extLst>
                    <a:ext uri="{9D8B030D-6E8A-4147-A177-3AD203B41FA5}">
                      <a16:colId xmlns:a16="http://schemas.microsoft.com/office/drawing/2014/main" val="2964828882"/>
                    </a:ext>
                  </a:extLst>
                </a:gridCol>
                <a:gridCol w="2476500">
                  <a:extLst>
                    <a:ext uri="{9D8B030D-6E8A-4147-A177-3AD203B41FA5}">
                      <a16:colId xmlns:a16="http://schemas.microsoft.com/office/drawing/2014/main" val="3046529794"/>
                    </a:ext>
                  </a:extLst>
                </a:gridCol>
              </a:tblGrid>
              <a:tr h="203200">
                <a:tc>
                  <a:txBody>
                    <a:bodyPr/>
                    <a:lstStyle/>
                    <a:p>
                      <a:pPr algn="l" fontAlgn="b"/>
                      <a:r>
                        <a:rPr lang="en-GB" sz="1000" b="1" i="0" u="none" strike="noStrike" dirty="0">
                          <a:solidFill>
                            <a:srgbClr val="000000"/>
                          </a:solidFill>
                          <a:effectLst/>
                          <a:latin typeface="Calibri" panose="020F0502020204030204" pitchFamily="34" charset="0"/>
                        </a:rPr>
                        <a:t>Name</a:t>
                      </a:r>
                    </a:p>
                  </a:txBody>
                  <a:tcPr marL="9525" marR="9525" marT="9525" marB="0">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1" i="0" u="none" strike="noStrike" dirty="0">
                          <a:solidFill>
                            <a:srgbClr val="000000"/>
                          </a:solidFill>
                          <a:effectLst/>
                          <a:latin typeface="Calibri" panose="020F0502020204030204" pitchFamily="34" charset="0"/>
                        </a:rPr>
                        <a:t>Covid-19 deaths</a:t>
                      </a:r>
                    </a:p>
                  </a:txBody>
                  <a:tcPr marL="9525" marR="9525" marT="9525" marB="0">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1" i="0" u="none" strike="noStrike" dirty="0">
                          <a:solidFill>
                            <a:srgbClr val="000000"/>
                          </a:solidFill>
                          <a:effectLst/>
                          <a:latin typeface="Calibri" panose="020F0502020204030204" pitchFamily="34" charset="0"/>
                        </a:rPr>
                        <a:t>Age-standardised rate per 100,000</a:t>
                      </a:r>
                    </a:p>
                  </a:txBody>
                  <a:tcPr marL="9525" marR="9525" marT="9525" marB="0">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66647434"/>
                  </a:ext>
                </a:extLst>
              </a:tr>
              <a:tr h="203200">
                <a:tc>
                  <a:txBody>
                    <a:bodyPr/>
                    <a:lstStyle/>
                    <a:p>
                      <a:pPr algn="l" fontAlgn="b"/>
                      <a:r>
                        <a:rPr lang="en-GB" sz="1000" b="1" i="0" u="none" strike="noStrike" dirty="0">
                          <a:solidFill>
                            <a:srgbClr val="000000"/>
                          </a:solidFill>
                          <a:effectLst/>
                          <a:latin typeface="Calibri" panose="020F0502020204030204" pitchFamily="34" charset="0"/>
                        </a:rPr>
                        <a:t>Brighton and Hove</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tcPr>
                </a:tc>
                <a:tc>
                  <a:txBody>
                    <a:bodyPr/>
                    <a:lstStyle/>
                    <a:p>
                      <a:pPr algn="r" fontAlgn="b"/>
                      <a:r>
                        <a:rPr lang="en-GB" sz="1000" b="1" i="0" u="none" strike="noStrike" dirty="0">
                          <a:solidFill>
                            <a:srgbClr val="000000"/>
                          </a:solidFill>
                          <a:effectLst/>
                          <a:latin typeface="Calibri" panose="020F0502020204030204" pitchFamily="34" charset="0"/>
                        </a:rPr>
                        <a:t>59</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tcPr>
                </a:tc>
                <a:tc>
                  <a:txBody>
                    <a:bodyPr/>
                    <a:lstStyle/>
                    <a:p>
                      <a:pPr algn="r" fontAlgn="b"/>
                      <a:r>
                        <a:rPr lang="en-GB" sz="1000" b="1" i="0" u="none" strike="noStrike" dirty="0">
                          <a:solidFill>
                            <a:srgbClr val="000000"/>
                          </a:solidFill>
                          <a:effectLst/>
                          <a:latin typeface="Calibri" panose="020F0502020204030204" pitchFamily="34" charset="0"/>
                        </a:rPr>
                        <a:t>27 per 100,000 ESP, 95% CI: 20-35</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tcPr>
                </a:tc>
                <a:extLst>
                  <a:ext uri="{0D108BD9-81ED-4DB2-BD59-A6C34878D82A}">
                    <a16:rowId xmlns:a16="http://schemas.microsoft.com/office/drawing/2014/main" val="2062334746"/>
                  </a:ext>
                </a:extLst>
              </a:tr>
              <a:tr h="203200">
                <a:tc>
                  <a:txBody>
                    <a:bodyPr/>
                    <a:lstStyle/>
                    <a:p>
                      <a:pPr algn="l" fontAlgn="b"/>
                      <a:r>
                        <a:rPr lang="en-GB" sz="1000" b="1" i="0" u="none" strike="noStrike" dirty="0">
                          <a:solidFill>
                            <a:srgbClr val="000000"/>
                          </a:solidFill>
                          <a:effectLst/>
                          <a:latin typeface="Calibri" panose="020F0502020204030204" pitchFamily="34" charset="0"/>
                        </a:rPr>
                        <a:t>East Sussex</a:t>
                      </a:r>
                    </a:p>
                  </a:txBody>
                  <a:tcPr marL="9525" marR="9525" marT="9525" marB="0" anchor="b">
                    <a:lnL>
                      <a:noFill/>
                    </a:lnL>
                    <a:lnR>
                      <a:noFill/>
                    </a:lnR>
                    <a:lnT w="12700" cap="flat" cmpd="sng" algn="ctr">
                      <a:noFill/>
                      <a:prstDash val="solid"/>
                      <a:round/>
                      <a:headEnd type="none" w="med" len="med"/>
                      <a:tailEnd type="none" w="med" len="med"/>
                    </a:lnT>
                    <a:lnB>
                      <a:noFill/>
                    </a:lnB>
                  </a:tcPr>
                </a:tc>
                <a:tc>
                  <a:txBody>
                    <a:bodyPr/>
                    <a:lstStyle/>
                    <a:p>
                      <a:pPr algn="r" fontAlgn="b"/>
                      <a:r>
                        <a:rPr lang="en-GB" sz="1000" b="1" i="0" u="none" strike="noStrike">
                          <a:solidFill>
                            <a:srgbClr val="000000"/>
                          </a:solidFill>
                          <a:effectLst/>
                          <a:latin typeface="Calibri" panose="020F0502020204030204" pitchFamily="34" charset="0"/>
                        </a:rPr>
                        <a:t>114</a:t>
                      </a:r>
                    </a:p>
                  </a:txBody>
                  <a:tcPr marL="9525" marR="9525" marT="9525" marB="0" anchor="b">
                    <a:lnL>
                      <a:noFill/>
                    </a:lnL>
                    <a:lnR>
                      <a:noFill/>
                    </a:lnR>
                    <a:lnT w="12700" cap="flat" cmpd="sng" algn="ctr">
                      <a:noFill/>
                      <a:prstDash val="solid"/>
                      <a:round/>
                      <a:headEnd type="none" w="med" len="med"/>
                      <a:tailEnd type="none" w="med" len="med"/>
                    </a:lnT>
                    <a:lnB>
                      <a:noFill/>
                    </a:lnB>
                  </a:tcPr>
                </a:tc>
                <a:tc>
                  <a:txBody>
                    <a:bodyPr/>
                    <a:lstStyle/>
                    <a:p>
                      <a:pPr algn="r" fontAlgn="b"/>
                      <a:r>
                        <a:rPr lang="en-GB" sz="1000" b="1" i="0" u="none" strike="noStrike" dirty="0">
                          <a:solidFill>
                            <a:srgbClr val="000000"/>
                          </a:solidFill>
                          <a:effectLst/>
                          <a:latin typeface="Calibri" panose="020F0502020204030204" pitchFamily="34" charset="0"/>
                        </a:rPr>
                        <a:t>15 per 100,000 ESP, 95% CI: 12-17</a:t>
                      </a:r>
                    </a:p>
                  </a:txBody>
                  <a:tcPr marL="9525" marR="9525" marT="9525" marB="0" anchor="b">
                    <a:lnL>
                      <a:noFill/>
                    </a:lnL>
                    <a:lnR>
                      <a:noFill/>
                    </a:lnR>
                    <a:lnT w="12700" cap="flat" cmpd="sng" algn="ctr">
                      <a:noFill/>
                      <a:prstDash val="solid"/>
                      <a:round/>
                      <a:headEnd type="none" w="med" len="med"/>
                      <a:tailEnd type="none" w="med" len="med"/>
                    </a:lnT>
                    <a:lnB>
                      <a:noFill/>
                    </a:lnB>
                  </a:tcPr>
                </a:tc>
                <a:extLst>
                  <a:ext uri="{0D108BD9-81ED-4DB2-BD59-A6C34878D82A}">
                    <a16:rowId xmlns:a16="http://schemas.microsoft.com/office/drawing/2014/main" val="3116021916"/>
                  </a:ext>
                </a:extLst>
              </a:tr>
              <a:tr h="203200">
                <a:tc>
                  <a:txBody>
                    <a:bodyPr/>
                    <a:lstStyle/>
                    <a:p>
                      <a:pPr algn="l" fontAlgn="b"/>
                      <a:r>
                        <a:rPr lang="en-GB" sz="1000" b="0" i="0" u="none" strike="noStrike" dirty="0">
                          <a:solidFill>
                            <a:srgbClr val="000000"/>
                          </a:solidFill>
                          <a:effectLst/>
                          <a:latin typeface="Calibri" panose="020F0502020204030204" pitchFamily="34" charset="0"/>
                        </a:rPr>
                        <a:t>Eastbourne</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26</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16 per 100,000 ESP, 95% CI: 10-23</a:t>
                      </a:r>
                    </a:p>
                  </a:txBody>
                  <a:tcPr marL="9525" marR="9525" marT="9525" marB="0" anchor="b">
                    <a:lnL>
                      <a:noFill/>
                    </a:lnL>
                    <a:lnR>
                      <a:noFill/>
                    </a:lnR>
                    <a:lnT>
                      <a:noFill/>
                    </a:lnT>
                    <a:lnB>
                      <a:noFill/>
                    </a:lnB>
                  </a:tcPr>
                </a:tc>
                <a:extLst>
                  <a:ext uri="{0D108BD9-81ED-4DB2-BD59-A6C34878D82A}">
                    <a16:rowId xmlns:a16="http://schemas.microsoft.com/office/drawing/2014/main" val="4036213815"/>
                  </a:ext>
                </a:extLst>
              </a:tr>
              <a:tr h="203200">
                <a:tc>
                  <a:txBody>
                    <a:bodyPr/>
                    <a:lstStyle/>
                    <a:p>
                      <a:pPr algn="l" fontAlgn="b"/>
                      <a:r>
                        <a:rPr lang="en-GB" sz="1000" b="0" i="0" u="none" strike="noStrike">
                          <a:solidFill>
                            <a:srgbClr val="000000"/>
                          </a:solidFill>
                          <a:effectLst/>
                          <a:latin typeface="Calibri" panose="020F0502020204030204" pitchFamily="34" charset="0"/>
                        </a:rPr>
                        <a:t>Hastings</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6</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6 per 100,000 ESP, 95% CI: 2-14</a:t>
                      </a:r>
                    </a:p>
                  </a:txBody>
                  <a:tcPr marL="9525" marR="9525" marT="9525" marB="0" anchor="b">
                    <a:lnL>
                      <a:noFill/>
                    </a:lnL>
                    <a:lnR>
                      <a:noFill/>
                    </a:lnR>
                    <a:lnT>
                      <a:noFill/>
                    </a:lnT>
                    <a:lnB>
                      <a:noFill/>
                    </a:lnB>
                  </a:tcPr>
                </a:tc>
                <a:extLst>
                  <a:ext uri="{0D108BD9-81ED-4DB2-BD59-A6C34878D82A}">
                    <a16:rowId xmlns:a16="http://schemas.microsoft.com/office/drawing/2014/main" val="1743834981"/>
                  </a:ext>
                </a:extLst>
              </a:tr>
              <a:tr h="203200">
                <a:tc>
                  <a:txBody>
                    <a:bodyPr/>
                    <a:lstStyle/>
                    <a:p>
                      <a:pPr algn="l" fontAlgn="b"/>
                      <a:r>
                        <a:rPr lang="en-GB" sz="1000" b="0" i="0" u="none" strike="noStrike" dirty="0">
                          <a:solidFill>
                            <a:srgbClr val="000000"/>
                          </a:solidFill>
                          <a:effectLst/>
                          <a:latin typeface="Calibri" panose="020F0502020204030204" pitchFamily="34" charset="0"/>
                        </a:rPr>
                        <a:t>Lewes</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35</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24 per 100,000 ESP, 95% CI: 17-33</a:t>
                      </a:r>
                    </a:p>
                  </a:txBody>
                  <a:tcPr marL="9525" marR="9525" marT="9525" marB="0" anchor="b">
                    <a:lnL>
                      <a:noFill/>
                    </a:lnL>
                    <a:lnR>
                      <a:noFill/>
                    </a:lnR>
                    <a:lnT>
                      <a:noFill/>
                    </a:lnT>
                    <a:lnB>
                      <a:noFill/>
                    </a:lnB>
                  </a:tcPr>
                </a:tc>
                <a:extLst>
                  <a:ext uri="{0D108BD9-81ED-4DB2-BD59-A6C34878D82A}">
                    <a16:rowId xmlns:a16="http://schemas.microsoft.com/office/drawing/2014/main" val="1438262859"/>
                  </a:ext>
                </a:extLst>
              </a:tr>
              <a:tr h="203200">
                <a:tc>
                  <a:txBody>
                    <a:bodyPr/>
                    <a:lstStyle/>
                    <a:p>
                      <a:pPr algn="l" fontAlgn="b"/>
                      <a:r>
                        <a:rPr lang="en-GB" sz="1000" b="0" i="0" u="none" strike="noStrike">
                          <a:solidFill>
                            <a:srgbClr val="000000"/>
                          </a:solidFill>
                          <a:effectLst/>
                          <a:latin typeface="Calibri" panose="020F0502020204030204" pitchFamily="34" charset="0"/>
                        </a:rPr>
                        <a:t>Rother</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13</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8 per 100,000 ESP, 95% CI: 4-14</a:t>
                      </a:r>
                    </a:p>
                  </a:txBody>
                  <a:tcPr marL="9525" marR="9525" marT="9525" marB="0" anchor="b">
                    <a:lnL>
                      <a:noFill/>
                    </a:lnL>
                    <a:lnR>
                      <a:noFill/>
                    </a:lnR>
                    <a:lnT>
                      <a:noFill/>
                    </a:lnT>
                    <a:lnB>
                      <a:noFill/>
                    </a:lnB>
                  </a:tcPr>
                </a:tc>
                <a:extLst>
                  <a:ext uri="{0D108BD9-81ED-4DB2-BD59-A6C34878D82A}">
                    <a16:rowId xmlns:a16="http://schemas.microsoft.com/office/drawing/2014/main" val="4129805438"/>
                  </a:ext>
                </a:extLst>
              </a:tr>
              <a:tr h="203200">
                <a:tc>
                  <a:txBody>
                    <a:bodyPr/>
                    <a:lstStyle/>
                    <a:p>
                      <a:pPr algn="l" fontAlgn="b"/>
                      <a:r>
                        <a:rPr lang="en-GB" sz="1000" b="0" i="0" u="none" strike="noStrike" dirty="0">
                          <a:solidFill>
                            <a:srgbClr val="000000"/>
                          </a:solidFill>
                          <a:effectLst/>
                          <a:latin typeface="Calibri" panose="020F0502020204030204" pitchFamily="34" charset="0"/>
                        </a:rPr>
                        <a:t>Wealden</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34</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16 per 100,000 ESP, 95% CI: 11-22</a:t>
                      </a:r>
                    </a:p>
                  </a:txBody>
                  <a:tcPr marL="9525" marR="9525" marT="9525" marB="0" anchor="b">
                    <a:lnL>
                      <a:noFill/>
                    </a:lnL>
                    <a:lnR>
                      <a:noFill/>
                    </a:lnR>
                    <a:lnT>
                      <a:noFill/>
                    </a:lnT>
                    <a:lnB>
                      <a:noFill/>
                    </a:lnB>
                  </a:tcPr>
                </a:tc>
                <a:extLst>
                  <a:ext uri="{0D108BD9-81ED-4DB2-BD59-A6C34878D82A}">
                    <a16:rowId xmlns:a16="http://schemas.microsoft.com/office/drawing/2014/main" val="159894980"/>
                  </a:ext>
                </a:extLst>
              </a:tr>
              <a:tr h="203200">
                <a:tc>
                  <a:txBody>
                    <a:bodyPr/>
                    <a:lstStyle/>
                    <a:p>
                      <a:pPr algn="l" fontAlgn="b"/>
                      <a:r>
                        <a:rPr lang="en-GB" sz="1000" b="1" i="0" u="none" strike="noStrike" dirty="0">
                          <a:solidFill>
                            <a:srgbClr val="000000"/>
                          </a:solidFill>
                          <a:effectLst/>
                          <a:latin typeface="Calibri" panose="020F0502020204030204" pitchFamily="34" charset="0"/>
                        </a:rPr>
                        <a:t>West Sussex</a:t>
                      </a:r>
                    </a:p>
                  </a:txBody>
                  <a:tcPr marL="9525" marR="9525" marT="9525" marB="0" anchor="b">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193</a:t>
                      </a:r>
                    </a:p>
                  </a:txBody>
                  <a:tcPr marL="9525" marR="9525" marT="9525" marB="0" anchor="b">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18 per 100,000 ESP, 95% CI: 16-21</a:t>
                      </a:r>
                    </a:p>
                  </a:txBody>
                  <a:tcPr marL="9525" marR="9525" marT="9525" marB="0" anchor="b">
                    <a:lnL>
                      <a:noFill/>
                    </a:lnL>
                    <a:lnR>
                      <a:noFill/>
                    </a:lnR>
                    <a:lnT>
                      <a:noFill/>
                    </a:lnT>
                    <a:lnB>
                      <a:noFill/>
                    </a:lnB>
                  </a:tcPr>
                </a:tc>
                <a:extLst>
                  <a:ext uri="{0D108BD9-81ED-4DB2-BD59-A6C34878D82A}">
                    <a16:rowId xmlns:a16="http://schemas.microsoft.com/office/drawing/2014/main" val="2182307260"/>
                  </a:ext>
                </a:extLst>
              </a:tr>
              <a:tr h="203200">
                <a:tc>
                  <a:txBody>
                    <a:bodyPr/>
                    <a:lstStyle/>
                    <a:p>
                      <a:pPr algn="l" fontAlgn="b"/>
                      <a:r>
                        <a:rPr lang="en-GB" sz="1000" b="0" i="0" u="none" strike="noStrike" dirty="0">
                          <a:solidFill>
                            <a:srgbClr val="000000"/>
                          </a:solidFill>
                          <a:effectLst/>
                          <a:latin typeface="Calibri" panose="020F0502020204030204" pitchFamily="34" charset="0"/>
                        </a:rPr>
                        <a:t>Adur</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9</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12 per 100,000 ESP, 95% CI: 6-23</a:t>
                      </a:r>
                    </a:p>
                  </a:txBody>
                  <a:tcPr marL="9525" marR="9525" marT="9525" marB="0" anchor="b">
                    <a:lnL>
                      <a:noFill/>
                    </a:lnL>
                    <a:lnR>
                      <a:noFill/>
                    </a:lnR>
                    <a:lnT>
                      <a:noFill/>
                    </a:lnT>
                    <a:lnB>
                      <a:noFill/>
                    </a:lnB>
                  </a:tcPr>
                </a:tc>
                <a:extLst>
                  <a:ext uri="{0D108BD9-81ED-4DB2-BD59-A6C34878D82A}">
                    <a16:rowId xmlns:a16="http://schemas.microsoft.com/office/drawing/2014/main" val="791748730"/>
                  </a:ext>
                </a:extLst>
              </a:tr>
              <a:tr h="203200">
                <a:tc>
                  <a:txBody>
                    <a:bodyPr/>
                    <a:lstStyle/>
                    <a:p>
                      <a:pPr algn="l" fontAlgn="b"/>
                      <a:r>
                        <a:rPr lang="en-GB" sz="1000" b="0" i="0" u="none" strike="noStrike" dirty="0">
                          <a:solidFill>
                            <a:srgbClr val="000000"/>
                          </a:solidFill>
                          <a:effectLst/>
                          <a:latin typeface="Calibri" panose="020F0502020204030204" pitchFamily="34" charset="0"/>
                        </a:rPr>
                        <a:t>Arun</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20</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8 per 100,000 ESP, 95% CI: 5-13</a:t>
                      </a:r>
                    </a:p>
                  </a:txBody>
                  <a:tcPr marL="9525" marR="9525" marT="9525" marB="0" anchor="b">
                    <a:lnL>
                      <a:noFill/>
                    </a:lnL>
                    <a:lnR>
                      <a:noFill/>
                    </a:lnR>
                    <a:lnT>
                      <a:noFill/>
                    </a:lnT>
                    <a:lnB>
                      <a:noFill/>
                    </a:lnB>
                  </a:tcPr>
                </a:tc>
                <a:extLst>
                  <a:ext uri="{0D108BD9-81ED-4DB2-BD59-A6C34878D82A}">
                    <a16:rowId xmlns:a16="http://schemas.microsoft.com/office/drawing/2014/main" val="1691029379"/>
                  </a:ext>
                </a:extLst>
              </a:tr>
              <a:tr h="203200">
                <a:tc>
                  <a:txBody>
                    <a:bodyPr/>
                    <a:lstStyle/>
                    <a:p>
                      <a:pPr algn="l" fontAlgn="b"/>
                      <a:r>
                        <a:rPr lang="en-GB" sz="1000" b="0" i="0" u="none" strike="noStrike" dirty="0">
                          <a:solidFill>
                            <a:srgbClr val="000000"/>
                          </a:solidFill>
                          <a:effectLst/>
                          <a:latin typeface="Calibri" panose="020F0502020204030204" pitchFamily="34" charset="0"/>
                        </a:rPr>
                        <a:t>Chichester</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28</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16 per 100,000 ESP, 95% CI: 10-23</a:t>
                      </a:r>
                    </a:p>
                  </a:txBody>
                  <a:tcPr marL="9525" marR="9525" marT="9525" marB="0" anchor="b">
                    <a:lnL>
                      <a:noFill/>
                    </a:lnL>
                    <a:lnR>
                      <a:noFill/>
                    </a:lnR>
                    <a:lnT>
                      <a:noFill/>
                    </a:lnT>
                    <a:lnB>
                      <a:noFill/>
                    </a:lnB>
                  </a:tcPr>
                </a:tc>
                <a:extLst>
                  <a:ext uri="{0D108BD9-81ED-4DB2-BD59-A6C34878D82A}">
                    <a16:rowId xmlns:a16="http://schemas.microsoft.com/office/drawing/2014/main" val="1845785093"/>
                  </a:ext>
                </a:extLst>
              </a:tr>
              <a:tr h="203200">
                <a:tc>
                  <a:txBody>
                    <a:bodyPr/>
                    <a:lstStyle/>
                    <a:p>
                      <a:pPr algn="l" fontAlgn="b"/>
                      <a:r>
                        <a:rPr lang="en-GB" sz="1000" b="0" i="0" u="none" strike="noStrike">
                          <a:solidFill>
                            <a:srgbClr val="000000"/>
                          </a:solidFill>
                          <a:effectLst/>
                          <a:latin typeface="Calibri" panose="020F0502020204030204" pitchFamily="34" charset="0"/>
                        </a:rPr>
                        <a:t>Crawley</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30</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33 per 100,000 ESP, 95% CI: 22-48</a:t>
                      </a:r>
                    </a:p>
                  </a:txBody>
                  <a:tcPr marL="9525" marR="9525" marT="9525" marB="0" anchor="b">
                    <a:lnL>
                      <a:noFill/>
                    </a:lnL>
                    <a:lnR>
                      <a:noFill/>
                    </a:lnR>
                    <a:lnT>
                      <a:noFill/>
                    </a:lnT>
                    <a:lnB>
                      <a:noFill/>
                    </a:lnB>
                  </a:tcPr>
                </a:tc>
                <a:extLst>
                  <a:ext uri="{0D108BD9-81ED-4DB2-BD59-A6C34878D82A}">
                    <a16:rowId xmlns:a16="http://schemas.microsoft.com/office/drawing/2014/main" val="2649127067"/>
                  </a:ext>
                </a:extLst>
              </a:tr>
              <a:tr h="203200">
                <a:tc>
                  <a:txBody>
                    <a:bodyPr/>
                    <a:lstStyle/>
                    <a:p>
                      <a:pPr algn="l" fontAlgn="b"/>
                      <a:r>
                        <a:rPr lang="en-GB" sz="1000" b="0" i="0" u="none" strike="noStrike" dirty="0">
                          <a:solidFill>
                            <a:srgbClr val="000000"/>
                          </a:solidFill>
                          <a:effectLst/>
                          <a:latin typeface="Calibri" panose="020F0502020204030204" pitchFamily="34" charset="0"/>
                        </a:rPr>
                        <a:t>Horsham</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31</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18 per 100,000 ESP, 95% CI: 12-26</a:t>
                      </a:r>
                    </a:p>
                  </a:txBody>
                  <a:tcPr marL="9525" marR="9525" marT="9525" marB="0" anchor="b">
                    <a:lnL>
                      <a:noFill/>
                    </a:lnL>
                    <a:lnR>
                      <a:noFill/>
                    </a:lnR>
                    <a:lnT>
                      <a:noFill/>
                    </a:lnT>
                    <a:lnB>
                      <a:noFill/>
                    </a:lnB>
                  </a:tcPr>
                </a:tc>
                <a:extLst>
                  <a:ext uri="{0D108BD9-81ED-4DB2-BD59-A6C34878D82A}">
                    <a16:rowId xmlns:a16="http://schemas.microsoft.com/office/drawing/2014/main" val="2446158513"/>
                  </a:ext>
                </a:extLst>
              </a:tr>
              <a:tr h="203200">
                <a:tc>
                  <a:txBody>
                    <a:bodyPr/>
                    <a:lstStyle/>
                    <a:p>
                      <a:pPr algn="l" fontAlgn="b"/>
                      <a:r>
                        <a:rPr lang="en-GB" sz="1000" b="0" i="0" u="none" strike="noStrike" dirty="0">
                          <a:solidFill>
                            <a:srgbClr val="000000"/>
                          </a:solidFill>
                          <a:effectLst/>
                          <a:latin typeface="Calibri" panose="020F0502020204030204" pitchFamily="34" charset="0"/>
                        </a:rPr>
                        <a:t>Mid Sussex</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59</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36 per 100,000 ESP, 95% CI: 28-47</a:t>
                      </a:r>
                    </a:p>
                  </a:txBody>
                  <a:tcPr marL="9525" marR="9525" marT="9525" marB="0" anchor="b">
                    <a:lnL>
                      <a:noFill/>
                    </a:lnL>
                    <a:lnR>
                      <a:noFill/>
                    </a:lnR>
                    <a:lnT>
                      <a:noFill/>
                    </a:lnT>
                    <a:lnB>
                      <a:noFill/>
                    </a:lnB>
                  </a:tcPr>
                </a:tc>
                <a:extLst>
                  <a:ext uri="{0D108BD9-81ED-4DB2-BD59-A6C34878D82A}">
                    <a16:rowId xmlns:a16="http://schemas.microsoft.com/office/drawing/2014/main" val="1971022408"/>
                  </a:ext>
                </a:extLst>
              </a:tr>
              <a:tr h="203200">
                <a:tc>
                  <a:txBody>
                    <a:bodyPr/>
                    <a:lstStyle/>
                    <a:p>
                      <a:pPr algn="l" fontAlgn="b"/>
                      <a:r>
                        <a:rPr lang="en-GB" sz="1000" b="0" i="0" u="none" strike="noStrike" dirty="0">
                          <a:solidFill>
                            <a:srgbClr val="000000"/>
                          </a:solidFill>
                          <a:effectLst/>
                          <a:latin typeface="Calibri" panose="020F0502020204030204" pitchFamily="34" charset="0"/>
                        </a:rPr>
                        <a:t>Worthing</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16</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12 per 100,000 ESP, 95% CI: 7-19</a:t>
                      </a:r>
                    </a:p>
                  </a:txBody>
                  <a:tcPr marL="9525" marR="9525" marT="9525" marB="0" anchor="b">
                    <a:lnL>
                      <a:noFill/>
                    </a:lnL>
                    <a:lnR>
                      <a:noFill/>
                    </a:lnR>
                    <a:lnT>
                      <a:noFill/>
                    </a:lnT>
                    <a:lnB>
                      <a:noFill/>
                    </a:lnB>
                  </a:tcPr>
                </a:tc>
                <a:extLst>
                  <a:ext uri="{0D108BD9-81ED-4DB2-BD59-A6C34878D82A}">
                    <a16:rowId xmlns:a16="http://schemas.microsoft.com/office/drawing/2014/main" val="758851605"/>
                  </a:ext>
                </a:extLst>
              </a:tr>
              <a:tr h="203200">
                <a:tc>
                  <a:txBody>
                    <a:bodyPr/>
                    <a:lstStyle/>
                    <a:p>
                      <a:pPr algn="l" fontAlgn="b"/>
                      <a:r>
                        <a:rPr lang="en-GB" sz="1000" b="0" i="0" u="none" strike="noStrike" dirty="0">
                          <a:solidFill>
                            <a:srgbClr val="000000"/>
                          </a:solidFill>
                          <a:effectLst/>
                          <a:latin typeface="Calibri" panose="020F0502020204030204" pitchFamily="34" charset="0"/>
                        </a:rPr>
                        <a:t>South East</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2,508</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27 per 100,000 ESP, 95% CI: 26-28</a:t>
                      </a:r>
                    </a:p>
                  </a:txBody>
                  <a:tcPr marL="9525" marR="9525" marT="9525" marB="0" anchor="b">
                    <a:lnL>
                      <a:noFill/>
                    </a:lnL>
                    <a:lnR>
                      <a:noFill/>
                    </a:lnR>
                    <a:lnT>
                      <a:noFill/>
                    </a:lnT>
                    <a:lnB>
                      <a:noFill/>
                    </a:lnB>
                  </a:tcPr>
                </a:tc>
                <a:extLst>
                  <a:ext uri="{0D108BD9-81ED-4DB2-BD59-A6C34878D82A}">
                    <a16:rowId xmlns:a16="http://schemas.microsoft.com/office/drawing/2014/main" val="389828747"/>
                  </a:ext>
                </a:extLst>
              </a:tr>
              <a:tr h="203200">
                <a:tc>
                  <a:txBody>
                    <a:bodyPr/>
                    <a:lstStyle/>
                    <a:p>
                      <a:pPr algn="l" fontAlgn="b"/>
                      <a:r>
                        <a:rPr lang="en-GB" sz="1000" b="0" i="0" u="none" strike="noStrike" dirty="0">
                          <a:solidFill>
                            <a:srgbClr val="000000"/>
                          </a:solidFill>
                          <a:effectLst/>
                          <a:latin typeface="Calibri" panose="020F0502020204030204" pitchFamily="34" charset="0"/>
                        </a:rPr>
                        <a:t>England</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19,315</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37 per 100,000 ESP, 95% CI: 36-37</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80242487"/>
                  </a:ext>
                </a:extLst>
              </a:tr>
            </a:tbl>
          </a:graphicData>
        </a:graphic>
      </p:graphicFrame>
      <p:sp>
        <p:nvSpPr>
          <p:cNvPr id="13" name="TextBox 12">
            <a:extLst>
              <a:ext uri="{FF2B5EF4-FFF2-40B4-BE49-F238E27FC236}">
                <a16:creationId xmlns:a16="http://schemas.microsoft.com/office/drawing/2014/main" id="{6A9EF060-54FD-F94D-875A-D4D286E41BA3}"/>
              </a:ext>
            </a:extLst>
          </p:cNvPr>
          <p:cNvSpPr txBox="1"/>
          <p:nvPr/>
        </p:nvSpPr>
        <p:spPr>
          <a:xfrm>
            <a:off x="8179264" y="3291357"/>
            <a:ext cx="3661199" cy="1569660"/>
          </a:xfrm>
          <a:prstGeom prst="rect">
            <a:avLst/>
          </a:prstGeom>
          <a:noFill/>
        </p:spPr>
        <p:txBody>
          <a:bodyPr wrap="square" rtlCol="0">
            <a:spAutoFit/>
          </a:bodyPr>
          <a:lstStyle/>
          <a:p>
            <a:r>
              <a:rPr lang="en-GB" sz="1200" dirty="0"/>
              <a:t>Age-standardised rates of Covid-19 mortality are higher among men compared with women.</a:t>
            </a:r>
          </a:p>
          <a:p>
            <a:pPr marL="285750" indent="-285750">
              <a:buFont typeface="Arial" panose="020B0604020202020204" pitchFamily="34" charset="0"/>
              <a:buChar char="•"/>
            </a:pPr>
            <a:endParaRPr lang="en-GB" sz="1200" dirty="0"/>
          </a:p>
          <a:p>
            <a:r>
              <a:rPr lang="en-GB" sz="1200" dirty="0"/>
              <a:t>Although numbers are small, there are some clear differences at lower tier local authority level, with Crawley, Mid Sussex, Brighton and Hove and Lewes having significantly higher rates of mortality compared with other areas.</a:t>
            </a:r>
          </a:p>
        </p:txBody>
      </p:sp>
    </p:spTree>
    <p:extLst>
      <p:ext uri="{BB962C8B-B14F-4D97-AF65-F5344CB8AC3E}">
        <p14:creationId xmlns:p14="http://schemas.microsoft.com/office/powerpoint/2010/main" val="39635119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7F0F9250-F8F3-754C-8599-D7209A30A11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26232" y="651110"/>
            <a:ext cx="9630018" cy="5555779"/>
          </a:xfrm>
          <a:prstGeom prst="rect">
            <a:avLst/>
          </a:prstGeom>
        </p:spPr>
      </p:pic>
      <p:sp>
        <p:nvSpPr>
          <p:cNvPr id="3" name="TextBox 2">
            <a:extLst>
              <a:ext uri="{FF2B5EF4-FFF2-40B4-BE49-F238E27FC236}">
                <a16:creationId xmlns:a16="http://schemas.microsoft.com/office/drawing/2014/main" id="{6F5B27E2-7826-F34A-8595-597ED639F4BC}"/>
              </a:ext>
            </a:extLst>
          </p:cNvPr>
          <p:cNvSpPr txBox="1"/>
          <p:nvPr/>
        </p:nvSpPr>
        <p:spPr>
          <a:xfrm>
            <a:off x="192062" y="103363"/>
            <a:ext cx="4297330" cy="307777"/>
          </a:xfrm>
          <a:prstGeom prst="rect">
            <a:avLst/>
          </a:prstGeom>
          <a:noFill/>
        </p:spPr>
        <p:txBody>
          <a:bodyPr wrap="none" rtlCol="0">
            <a:spAutoFit/>
          </a:bodyPr>
          <a:lstStyle/>
          <a:p>
            <a:r>
              <a:rPr lang="en-US" sz="1400" b="1" dirty="0"/>
              <a:t>Covid-19 mortality; occurring 01/03/2020 – 17/04/2020</a:t>
            </a:r>
          </a:p>
        </p:txBody>
      </p:sp>
      <p:sp>
        <p:nvSpPr>
          <p:cNvPr id="4" name="TextBox 3">
            <a:extLst>
              <a:ext uri="{FF2B5EF4-FFF2-40B4-BE49-F238E27FC236}">
                <a16:creationId xmlns:a16="http://schemas.microsoft.com/office/drawing/2014/main" id="{42D7AEA3-EA10-6143-B889-4CBE1CC4A3D8}"/>
              </a:ext>
            </a:extLst>
          </p:cNvPr>
          <p:cNvSpPr txBox="1"/>
          <p:nvPr/>
        </p:nvSpPr>
        <p:spPr>
          <a:xfrm>
            <a:off x="10050449" y="257251"/>
            <a:ext cx="1949489" cy="1200329"/>
          </a:xfrm>
          <a:prstGeom prst="rect">
            <a:avLst/>
          </a:prstGeom>
          <a:noFill/>
        </p:spPr>
        <p:txBody>
          <a:bodyPr wrap="square" rtlCol="0">
            <a:spAutoFit/>
          </a:bodyPr>
          <a:lstStyle/>
          <a:p>
            <a:pPr marL="171450" indent="-171450">
              <a:buFont typeface="Arial" panose="020B0604020202020204" pitchFamily="34" charset="0"/>
              <a:buChar char="•"/>
            </a:pPr>
            <a:r>
              <a:rPr lang="en-GB" sz="1200" dirty="0"/>
              <a:t>Areas are ranked from highest to lowest age-standardised mortality rate out of 317 lower tier local authority areas (2019 boundaries).</a:t>
            </a:r>
          </a:p>
        </p:txBody>
      </p:sp>
    </p:spTree>
    <p:extLst>
      <p:ext uri="{BB962C8B-B14F-4D97-AF65-F5344CB8AC3E}">
        <p14:creationId xmlns:p14="http://schemas.microsoft.com/office/powerpoint/2010/main" val="32367844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7F0F9250-F8F3-754C-8599-D7209A30A11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26233" y="651110"/>
            <a:ext cx="9630016" cy="5555779"/>
          </a:xfrm>
          <a:prstGeom prst="rect">
            <a:avLst/>
          </a:prstGeom>
        </p:spPr>
      </p:pic>
      <p:sp>
        <p:nvSpPr>
          <p:cNvPr id="3" name="TextBox 2">
            <a:extLst>
              <a:ext uri="{FF2B5EF4-FFF2-40B4-BE49-F238E27FC236}">
                <a16:creationId xmlns:a16="http://schemas.microsoft.com/office/drawing/2014/main" id="{6F5B27E2-7826-F34A-8595-597ED639F4BC}"/>
              </a:ext>
            </a:extLst>
          </p:cNvPr>
          <p:cNvSpPr txBox="1"/>
          <p:nvPr/>
        </p:nvSpPr>
        <p:spPr>
          <a:xfrm>
            <a:off x="192062" y="103363"/>
            <a:ext cx="4297330" cy="307777"/>
          </a:xfrm>
          <a:prstGeom prst="rect">
            <a:avLst/>
          </a:prstGeom>
          <a:noFill/>
        </p:spPr>
        <p:txBody>
          <a:bodyPr wrap="none" rtlCol="0">
            <a:spAutoFit/>
          </a:bodyPr>
          <a:lstStyle/>
          <a:p>
            <a:r>
              <a:rPr lang="en-US" sz="1400" b="1" dirty="0"/>
              <a:t>Covid-19 mortality; occurring 01/03/2020 – 17/04/2020</a:t>
            </a:r>
          </a:p>
        </p:txBody>
      </p:sp>
      <p:sp>
        <p:nvSpPr>
          <p:cNvPr id="4" name="TextBox 3">
            <a:extLst>
              <a:ext uri="{FF2B5EF4-FFF2-40B4-BE49-F238E27FC236}">
                <a16:creationId xmlns:a16="http://schemas.microsoft.com/office/drawing/2014/main" id="{42D7AEA3-EA10-6143-B889-4CBE1CC4A3D8}"/>
              </a:ext>
            </a:extLst>
          </p:cNvPr>
          <p:cNvSpPr txBox="1"/>
          <p:nvPr/>
        </p:nvSpPr>
        <p:spPr>
          <a:xfrm>
            <a:off x="10050449" y="257251"/>
            <a:ext cx="1949489" cy="1200329"/>
          </a:xfrm>
          <a:prstGeom prst="rect">
            <a:avLst/>
          </a:prstGeom>
          <a:noFill/>
        </p:spPr>
        <p:txBody>
          <a:bodyPr wrap="square" rtlCol="0">
            <a:spAutoFit/>
          </a:bodyPr>
          <a:lstStyle/>
          <a:p>
            <a:pPr marL="171450" indent="-171450">
              <a:buFont typeface="Arial" panose="020B0604020202020204" pitchFamily="34" charset="0"/>
              <a:buChar char="•"/>
            </a:pPr>
            <a:r>
              <a:rPr lang="en-GB" sz="1200" dirty="0"/>
              <a:t>Areas are ranked from highest to lowest age-standardised mortality rate out of 173 upper tier local authority areas (2019 boundaries).</a:t>
            </a:r>
          </a:p>
        </p:txBody>
      </p:sp>
    </p:spTree>
    <p:extLst>
      <p:ext uri="{BB962C8B-B14F-4D97-AF65-F5344CB8AC3E}">
        <p14:creationId xmlns:p14="http://schemas.microsoft.com/office/powerpoint/2010/main" val="20778654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40F5990-07D7-614F-B3C6-954900348894}"/>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235865" y="295835"/>
            <a:ext cx="11236176" cy="6266328"/>
          </a:xfrm>
        </p:spPr>
      </p:pic>
      <p:sp>
        <p:nvSpPr>
          <p:cNvPr id="3" name="TextBox 2">
            <a:extLst>
              <a:ext uri="{FF2B5EF4-FFF2-40B4-BE49-F238E27FC236}">
                <a16:creationId xmlns:a16="http://schemas.microsoft.com/office/drawing/2014/main" id="{1B04373D-5534-8140-856E-837D5C704AEF}"/>
              </a:ext>
            </a:extLst>
          </p:cNvPr>
          <p:cNvSpPr txBox="1"/>
          <p:nvPr/>
        </p:nvSpPr>
        <p:spPr>
          <a:xfrm>
            <a:off x="192062" y="103363"/>
            <a:ext cx="4337406" cy="307777"/>
          </a:xfrm>
          <a:prstGeom prst="rect">
            <a:avLst/>
          </a:prstGeom>
          <a:noFill/>
        </p:spPr>
        <p:txBody>
          <a:bodyPr wrap="none" rtlCol="0">
            <a:spAutoFit/>
          </a:bodyPr>
          <a:lstStyle/>
          <a:p>
            <a:r>
              <a:rPr lang="en-US" sz="1400" b="1" dirty="0"/>
              <a:t>Covid-19 mortality; occurring 01/03/2020 – 17/04/2020</a:t>
            </a:r>
          </a:p>
        </p:txBody>
      </p:sp>
    </p:spTree>
    <p:extLst>
      <p:ext uri="{BB962C8B-B14F-4D97-AF65-F5344CB8AC3E}">
        <p14:creationId xmlns:p14="http://schemas.microsoft.com/office/powerpoint/2010/main" val="17835238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40F5990-07D7-614F-B3C6-954900348894}"/>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235866" y="295835"/>
            <a:ext cx="11236174" cy="6266328"/>
          </a:xfrm>
        </p:spPr>
      </p:pic>
      <p:sp>
        <p:nvSpPr>
          <p:cNvPr id="3" name="TextBox 2">
            <a:extLst>
              <a:ext uri="{FF2B5EF4-FFF2-40B4-BE49-F238E27FC236}">
                <a16:creationId xmlns:a16="http://schemas.microsoft.com/office/drawing/2014/main" id="{1B04373D-5534-8140-856E-837D5C704AEF}"/>
              </a:ext>
            </a:extLst>
          </p:cNvPr>
          <p:cNvSpPr txBox="1"/>
          <p:nvPr/>
        </p:nvSpPr>
        <p:spPr>
          <a:xfrm>
            <a:off x="192062" y="103363"/>
            <a:ext cx="4337406" cy="307777"/>
          </a:xfrm>
          <a:prstGeom prst="rect">
            <a:avLst/>
          </a:prstGeom>
          <a:noFill/>
        </p:spPr>
        <p:txBody>
          <a:bodyPr wrap="none" rtlCol="0">
            <a:spAutoFit/>
          </a:bodyPr>
          <a:lstStyle/>
          <a:p>
            <a:r>
              <a:rPr lang="en-US" sz="1400" b="1" dirty="0"/>
              <a:t>Covid-19 mortality; occurring 01/03/2020 – 17/04/2020</a:t>
            </a:r>
          </a:p>
        </p:txBody>
      </p:sp>
    </p:spTree>
    <p:extLst>
      <p:ext uri="{BB962C8B-B14F-4D97-AF65-F5344CB8AC3E}">
        <p14:creationId xmlns:p14="http://schemas.microsoft.com/office/powerpoint/2010/main" val="37529830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AC8F1659-8E68-8A4E-941D-2EC4AD975ED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7463117" y="798605"/>
            <a:ext cx="3792071" cy="3792071"/>
          </a:xfrm>
          <a:prstGeom prst="rect">
            <a:avLst/>
          </a:prstGeom>
        </p:spPr>
      </p:pic>
      <p:sp>
        <p:nvSpPr>
          <p:cNvPr id="13" name="TextBox 12">
            <a:extLst>
              <a:ext uri="{FF2B5EF4-FFF2-40B4-BE49-F238E27FC236}">
                <a16:creationId xmlns:a16="http://schemas.microsoft.com/office/drawing/2014/main" id="{3F4DABDD-18C4-0744-8CFC-F38BCF582EC8}"/>
              </a:ext>
            </a:extLst>
          </p:cNvPr>
          <p:cNvSpPr txBox="1"/>
          <p:nvPr/>
        </p:nvSpPr>
        <p:spPr>
          <a:xfrm>
            <a:off x="192140" y="284206"/>
            <a:ext cx="6542761" cy="1600438"/>
          </a:xfrm>
          <a:prstGeom prst="rect">
            <a:avLst/>
          </a:prstGeom>
          <a:noFill/>
        </p:spPr>
        <p:txBody>
          <a:bodyPr wrap="square" rtlCol="0">
            <a:spAutoFit/>
          </a:bodyPr>
          <a:lstStyle/>
          <a:p>
            <a:pPr marL="285750" indent="-285750">
              <a:buFont typeface="Arial" panose="020B0604020202020204" pitchFamily="34" charset="0"/>
              <a:buChar char="•"/>
            </a:pPr>
            <a:r>
              <a:rPr lang="en-GB" sz="1400" dirty="0"/>
              <a:t>In East Sussex, in the week ending 29</a:t>
            </a:r>
            <a:r>
              <a:rPr lang="en-GB" sz="1400" baseline="30000" dirty="0"/>
              <a:t>th</a:t>
            </a:r>
            <a:r>
              <a:rPr lang="en-GB" sz="1400" dirty="0"/>
              <a:t> May, the proportion of deaths in care homes has slightly increased, following declines at the end of April. </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The total number of deaths this week were similar to the previous week (120 compared to 121), although figures may be revised as registrations are added.</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The proportion of deaths at home decreased whilst deaths in hospital rose to 30%.</a:t>
            </a:r>
          </a:p>
        </p:txBody>
      </p:sp>
      <p:pic>
        <p:nvPicPr>
          <p:cNvPr id="5" name="Picture 4">
            <a:extLst>
              <a:ext uri="{FF2B5EF4-FFF2-40B4-BE49-F238E27FC236}">
                <a16:creationId xmlns:a16="http://schemas.microsoft.com/office/drawing/2014/main" id="{5B1E5F22-61E3-174D-85F5-0315995A7AC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34473" y="1930566"/>
            <a:ext cx="6095997" cy="3104443"/>
          </a:xfrm>
          <a:prstGeom prst="rect">
            <a:avLst/>
          </a:prstGeom>
        </p:spPr>
      </p:pic>
      <p:sp>
        <p:nvSpPr>
          <p:cNvPr id="19" name="TextBox 18">
            <a:extLst>
              <a:ext uri="{FF2B5EF4-FFF2-40B4-BE49-F238E27FC236}">
                <a16:creationId xmlns:a16="http://schemas.microsoft.com/office/drawing/2014/main" id="{85871802-EE64-1F40-9F44-6305A0DF452B}"/>
              </a:ext>
            </a:extLst>
          </p:cNvPr>
          <p:cNvSpPr txBox="1"/>
          <p:nvPr/>
        </p:nvSpPr>
        <p:spPr>
          <a:xfrm>
            <a:off x="7351225" y="687642"/>
            <a:ext cx="4238468" cy="307777"/>
          </a:xfrm>
          <a:prstGeom prst="rect">
            <a:avLst/>
          </a:prstGeom>
          <a:noFill/>
        </p:spPr>
        <p:txBody>
          <a:bodyPr wrap="none" rtlCol="0">
            <a:spAutoFit/>
          </a:bodyPr>
          <a:lstStyle/>
          <a:p>
            <a:r>
              <a:rPr lang="en-US" sz="1400" b="1" dirty="0"/>
              <a:t>All cause mortality; East Sussex; week ending 29</a:t>
            </a:r>
            <a:r>
              <a:rPr lang="en-US" sz="1400" b="1" baseline="30000" dirty="0"/>
              <a:t>th</a:t>
            </a:r>
            <a:r>
              <a:rPr lang="en-US" sz="1400" b="1" dirty="0"/>
              <a:t> May</a:t>
            </a:r>
          </a:p>
        </p:txBody>
      </p:sp>
      <p:graphicFrame>
        <p:nvGraphicFramePr>
          <p:cNvPr id="8" name="Table 7">
            <a:extLst>
              <a:ext uri="{FF2B5EF4-FFF2-40B4-BE49-F238E27FC236}">
                <a16:creationId xmlns:a16="http://schemas.microsoft.com/office/drawing/2014/main" id="{9E00840B-DACC-C84F-B809-C8FEEC8A7A23}"/>
              </a:ext>
            </a:extLst>
          </p:cNvPr>
          <p:cNvGraphicFramePr>
            <a:graphicFrameLocks noGrp="1"/>
          </p:cNvGraphicFramePr>
          <p:nvPr>
            <p:extLst>
              <p:ext uri="{D42A27DB-BD31-4B8C-83A1-F6EECF244321}">
                <p14:modId xmlns:p14="http://schemas.microsoft.com/office/powerpoint/2010/main" val="1333080943"/>
              </p:ext>
            </p:extLst>
          </p:nvPr>
        </p:nvGraphicFramePr>
        <p:xfrm>
          <a:off x="370913" y="5163671"/>
          <a:ext cx="11281295" cy="1440327"/>
        </p:xfrm>
        <a:graphic>
          <a:graphicData uri="http://schemas.openxmlformats.org/drawingml/2006/table">
            <a:tbl>
              <a:tblPr/>
              <a:tblGrid>
                <a:gridCol w="644647">
                  <a:extLst>
                    <a:ext uri="{9D8B030D-6E8A-4147-A177-3AD203B41FA5}">
                      <a16:colId xmlns:a16="http://schemas.microsoft.com/office/drawing/2014/main" val="1998575075"/>
                    </a:ext>
                  </a:extLst>
                </a:gridCol>
                <a:gridCol w="483484">
                  <a:extLst>
                    <a:ext uri="{9D8B030D-6E8A-4147-A177-3AD203B41FA5}">
                      <a16:colId xmlns:a16="http://schemas.microsoft.com/office/drawing/2014/main" val="4082139058"/>
                    </a:ext>
                  </a:extLst>
                </a:gridCol>
                <a:gridCol w="483484">
                  <a:extLst>
                    <a:ext uri="{9D8B030D-6E8A-4147-A177-3AD203B41FA5}">
                      <a16:colId xmlns:a16="http://schemas.microsoft.com/office/drawing/2014/main" val="1877115370"/>
                    </a:ext>
                  </a:extLst>
                </a:gridCol>
                <a:gridCol w="483484">
                  <a:extLst>
                    <a:ext uri="{9D8B030D-6E8A-4147-A177-3AD203B41FA5}">
                      <a16:colId xmlns:a16="http://schemas.microsoft.com/office/drawing/2014/main" val="696609331"/>
                    </a:ext>
                  </a:extLst>
                </a:gridCol>
                <a:gridCol w="483484">
                  <a:extLst>
                    <a:ext uri="{9D8B030D-6E8A-4147-A177-3AD203B41FA5}">
                      <a16:colId xmlns:a16="http://schemas.microsoft.com/office/drawing/2014/main" val="945435690"/>
                    </a:ext>
                  </a:extLst>
                </a:gridCol>
                <a:gridCol w="483484">
                  <a:extLst>
                    <a:ext uri="{9D8B030D-6E8A-4147-A177-3AD203B41FA5}">
                      <a16:colId xmlns:a16="http://schemas.microsoft.com/office/drawing/2014/main" val="4099392816"/>
                    </a:ext>
                  </a:extLst>
                </a:gridCol>
                <a:gridCol w="483484">
                  <a:extLst>
                    <a:ext uri="{9D8B030D-6E8A-4147-A177-3AD203B41FA5}">
                      <a16:colId xmlns:a16="http://schemas.microsoft.com/office/drawing/2014/main" val="2492613715"/>
                    </a:ext>
                  </a:extLst>
                </a:gridCol>
                <a:gridCol w="483484">
                  <a:extLst>
                    <a:ext uri="{9D8B030D-6E8A-4147-A177-3AD203B41FA5}">
                      <a16:colId xmlns:a16="http://schemas.microsoft.com/office/drawing/2014/main" val="4065020466"/>
                    </a:ext>
                  </a:extLst>
                </a:gridCol>
                <a:gridCol w="483484">
                  <a:extLst>
                    <a:ext uri="{9D8B030D-6E8A-4147-A177-3AD203B41FA5}">
                      <a16:colId xmlns:a16="http://schemas.microsoft.com/office/drawing/2014/main" val="1865002551"/>
                    </a:ext>
                  </a:extLst>
                </a:gridCol>
                <a:gridCol w="483484">
                  <a:extLst>
                    <a:ext uri="{9D8B030D-6E8A-4147-A177-3AD203B41FA5}">
                      <a16:colId xmlns:a16="http://schemas.microsoft.com/office/drawing/2014/main" val="3813846355"/>
                    </a:ext>
                  </a:extLst>
                </a:gridCol>
                <a:gridCol w="483484">
                  <a:extLst>
                    <a:ext uri="{9D8B030D-6E8A-4147-A177-3AD203B41FA5}">
                      <a16:colId xmlns:a16="http://schemas.microsoft.com/office/drawing/2014/main" val="234630756"/>
                    </a:ext>
                  </a:extLst>
                </a:gridCol>
                <a:gridCol w="483484">
                  <a:extLst>
                    <a:ext uri="{9D8B030D-6E8A-4147-A177-3AD203B41FA5}">
                      <a16:colId xmlns:a16="http://schemas.microsoft.com/office/drawing/2014/main" val="3725478471"/>
                    </a:ext>
                  </a:extLst>
                </a:gridCol>
                <a:gridCol w="483484">
                  <a:extLst>
                    <a:ext uri="{9D8B030D-6E8A-4147-A177-3AD203B41FA5}">
                      <a16:colId xmlns:a16="http://schemas.microsoft.com/office/drawing/2014/main" val="2828013913"/>
                    </a:ext>
                  </a:extLst>
                </a:gridCol>
                <a:gridCol w="483484">
                  <a:extLst>
                    <a:ext uri="{9D8B030D-6E8A-4147-A177-3AD203B41FA5}">
                      <a16:colId xmlns:a16="http://schemas.microsoft.com/office/drawing/2014/main" val="2637868432"/>
                    </a:ext>
                  </a:extLst>
                </a:gridCol>
                <a:gridCol w="483484">
                  <a:extLst>
                    <a:ext uri="{9D8B030D-6E8A-4147-A177-3AD203B41FA5}">
                      <a16:colId xmlns:a16="http://schemas.microsoft.com/office/drawing/2014/main" val="1956483777"/>
                    </a:ext>
                  </a:extLst>
                </a:gridCol>
                <a:gridCol w="483484">
                  <a:extLst>
                    <a:ext uri="{9D8B030D-6E8A-4147-A177-3AD203B41FA5}">
                      <a16:colId xmlns:a16="http://schemas.microsoft.com/office/drawing/2014/main" val="1653521048"/>
                    </a:ext>
                  </a:extLst>
                </a:gridCol>
                <a:gridCol w="483484">
                  <a:extLst>
                    <a:ext uri="{9D8B030D-6E8A-4147-A177-3AD203B41FA5}">
                      <a16:colId xmlns:a16="http://schemas.microsoft.com/office/drawing/2014/main" val="2665635879"/>
                    </a:ext>
                  </a:extLst>
                </a:gridCol>
                <a:gridCol w="483484">
                  <a:extLst>
                    <a:ext uri="{9D8B030D-6E8A-4147-A177-3AD203B41FA5}">
                      <a16:colId xmlns:a16="http://schemas.microsoft.com/office/drawing/2014/main" val="2210826613"/>
                    </a:ext>
                  </a:extLst>
                </a:gridCol>
                <a:gridCol w="483484">
                  <a:extLst>
                    <a:ext uri="{9D8B030D-6E8A-4147-A177-3AD203B41FA5}">
                      <a16:colId xmlns:a16="http://schemas.microsoft.com/office/drawing/2014/main" val="1066874851"/>
                    </a:ext>
                  </a:extLst>
                </a:gridCol>
                <a:gridCol w="483484">
                  <a:extLst>
                    <a:ext uri="{9D8B030D-6E8A-4147-A177-3AD203B41FA5}">
                      <a16:colId xmlns:a16="http://schemas.microsoft.com/office/drawing/2014/main" val="1570344299"/>
                    </a:ext>
                  </a:extLst>
                </a:gridCol>
                <a:gridCol w="483484">
                  <a:extLst>
                    <a:ext uri="{9D8B030D-6E8A-4147-A177-3AD203B41FA5}">
                      <a16:colId xmlns:a16="http://schemas.microsoft.com/office/drawing/2014/main" val="3799185299"/>
                    </a:ext>
                  </a:extLst>
                </a:gridCol>
                <a:gridCol w="483484">
                  <a:extLst>
                    <a:ext uri="{9D8B030D-6E8A-4147-A177-3AD203B41FA5}">
                      <a16:colId xmlns:a16="http://schemas.microsoft.com/office/drawing/2014/main" val="577733187"/>
                    </a:ext>
                  </a:extLst>
                </a:gridCol>
                <a:gridCol w="483484">
                  <a:extLst>
                    <a:ext uri="{9D8B030D-6E8A-4147-A177-3AD203B41FA5}">
                      <a16:colId xmlns:a16="http://schemas.microsoft.com/office/drawing/2014/main" val="304676484"/>
                    </a:ext>
                  </a:extLst>
                </a:gridCol>
              </a:tblGrid>
              <a:tr h="392817">
                <a:tc>
                  <a:txBody>
                    <a:bodyPr/>
                    <a:lstStyle/>
                    <a:p>
                      <a:pPr algn="l" fontAlgn="t"/>
                      <a:r>
                        <a:rPr lang="en-GB" sz="900" b="1" i="0" u="none" strike="noStrike" dirty="0">
                          <a:solidFill>
                            <a:srgbClr val="000000"/>
                          </a:solidFill>
                          <a:effectLst/>
                          <a:latin typeface="Calibri" panose="020F0502020204030204" pitchFamily="34" charset="0"/>
                        </a:rPr>
                        <a:t>Place of death</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3</a:t>
                      </a:r>
                      <a:r>
                        <a:rPr lang="en-GB" sz="900" b="1" i="0" u="none" strike="noStrike" baseline="30000" dirty="0">
                          <a:solidFill>
                            <a:srgbClr val="000000"/>
                          </a:solidFill>
                          <a:effectLst/>
                          <a:latin typeface="Calibri" panose="020F0502020204030204" pitchFamily="34" charset="0"/>
                        </a:rPr>
                        <a:t>rd</a:t>
                      </a:r>
                      <a:r>
                        <a:rPr lang="en-GB" sz="900" b="1" i="0" u="none" strike="noStrike" dirty="0">
                          <a:solidFill>
                            <a:srgbClr val="000000"/>
                          </a:solidFill>
                          <a:effectLst/>
                          <a:latin typeface="Calibri" panose="020F0502020204030204" pitchFamily="34" charset="0"/>
                        </a:rPr>
                        <a:t> Jan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10</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Jan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17</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Jan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24</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Jan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31</a:t>
                      </a:r>
                      <a:r>
                        <a:rPr lang="en-GB" sz="900" b="1" i="0" u="none" strike="noStrike" baseline="30000" dirty="0">
                          <a:solidFill>
                            <a:srgbClr val="000000"/>
                          </a:solidFill>
                          <a:effectLst/>
                          <a:latin typeface="Calibri" panose="020F0502020204030204" pitchFamily="34" charset="0"/>
                        </a:rPr>
                        <a:t>st</a:t>
                      </a:r>
                      <a:r>
                        <a:rPr lang="en-GB" sz="900" b="1" i="0" u="none" strike="noStrike" dirty="0">
                          <a:solidFill>
                            <a:srgbClr val="000000"/>
                          </a:solidFill>
                          <a:effectLst/>
                          <a:latin typeface="Calibri" panose="020F0502020204030204" pitchFamily="34" charset="0"/>
                        </a:rPr>
                        <a:t> Jan</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7</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Feb</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14</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Feb</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21</a:t>
                      </a:r>
                      <a:r>
                        <a:rPr lang="en-GB" sz="900" b="1" i="0" u="none" strike="noStrike" baseline="30000" dirty="0">
                          <a:solidFill>
                            <a:srgbClr val="000000"/>
                          </a:solidFill>
                          <a:effectLst/>
                          <a:latin typeface="Calibri" panose="020F0502020204030204" pitchFamily="34" charset="0"/>
                        </a:rPr>
                        <a:t>st</a:t>
                      </a:r>
                      <a:r>
                        <a:rPr lang="en-GB" sz="900" b="1" i="0" u="none" strike="noStrike" dirty="0">
                          <a:solidFill>
                            <a:srgbClr val="000000"/>
                          </a:solidFill>
                          <a:effectLst/>
                          <a:latin typeface="Calibri" panose="020F0502020204030204" pitchFamily="34" charset="0"/>
                        </a:rPr>
                        <a:t> Feb</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28</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Feb</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6</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Mar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13</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Mar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20</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Mar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27</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Mar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3</a:t>
                      </a:r>
                      <a:r>
                        <a:rPr lang="en-GB" sz="900" b="1" i="0" u="none" strike="noStrike" baseline="30000" dirty="0">
                          <a:solidFill>
                            <a:srgbClr val="000000"/>
                          </a:solidFill>
                          <a:effectLst/>
                          <a:latin typeface="Calibri" panose="020F0502020204030204" pitchFamily="34" charset="0"/>
                        </a:rPr>
                        <a:t>rd</a:t>
                      </a:r>
                      <a:r>
                        <a:rPr lang="en-GB" sz="900" b="1" i="0" u="none" strike="noStrike" dirty="0">
                          <a:solidFill>
                            <a:srgbClr val="000000"/>
                          </a:solidFill>
                          <a:effectLst/>
                          <a:latin typeface="Calibri" panose="020F0502020204030204" pitchFamily="34" charset="0"/>
                        </a:rPr>
                        <a:t> Apr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10</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Apr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17</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Apr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24</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Apr</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1</a:t>
                      </a:r>
                      <a:r>
                        <a:rPr lang="en-GB" sz="900" b="1" i="0" u="none" strike="noStrike" baseline="30000" dirty="0">
                          <a:solidFill>
                            <a:srgbClr val="000000"/>
                          </a:solidFill>
                          <a:effectLst/>
                          <a:latin typeface="Calibri" panose="020F0502020204030204" pitchFamily="34" charset="0"/>
                        </a:rPr>
                        <a:t>st</a:t>
                      </a:r>
                      <a:r>
                        <a:rPr lang="en-GB" sz="900" b="1" i="0" u="none" strike="noStrike" dirty="0">
                          <a:solidFill>
                            <a:srgbClr val="000000"/>
                          </a:solidFill>
                          <a:effectLst/>
                          <a:latin typeface="Calibri" panose="020F0502020204030204" pitchFamily="34" charset="0"/>
                        </a:rPr>
                        <a:t> May</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8</a:t>
                      </a:r>
                      <a:r>
                        <a:rPr lang="en-GB" sz="900" b="1" i="0" u="none" strike="noStrike" baseline="30000" dirty="0">
                          <a:solidFill>
                            <a:srgbClr val="000000"/>
                          </a:solidFill>
                          <a:effectLst/>
                          <a:latin typeface="Calibri" panose="020F0502020204030204" pitchFamily="34" charset="0"/>
                        </a:rPr>
                        <a:t>th</a:t>
                      </a:r>
                      <a:endParaRPr lang="en-GB" sz="900" b="1" i="0" u="none" strike="noStrike" dirty="0">
                        <a:solidFill>
                          <a:srgbClr val="000000"/>
                        </a:solidFill>
                        <a:effectLst/>
                        <a:latin typeface="Calibri" panose="020F0502020204030204" pitchFamily="34" charset="0"/>
                      </a:endParaRPr>
                    </a:p>
                    <a:p>
                      <a:pPr algn="r" fontAlgn="b"/>
                      <a:r>
                        <a:rPr lang="en-GB" sz="900" b="1" i="0" u="none" strike="noStrike" dirty="0">
                          <a:solidFill>
                            <a:srgbClr val="000000"/>
                          </a:solidFill>
                          <a:effectLst/>
                          <a:latin typeface="Calibri" panose="020F0502020204030204" pitchFamily="34" charset="0"/>
                        </a:rPr>
                        <a:t>May</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15</a:t>
                      </a:r>
                      <a:r>
                        <a:rPr lang="en-GB" sz="900" b="1" i="0" u="none" strike="noStrike" baseline="30000" dirty="0">
                          <a:solidFill>
                            <a:srgbClr val="000000"/>
                          </a:solidFill>
                          <a:effectLst/>
                          <a:latin typeface="Calibri" panose="020F0502020204030204" pitchFamily="34" charset="0"/>
                        </a:rPr>
                        <a:t>th</a:t>
                      </a:r>
                      <a:endParaRPr lang="en-GB" sz="900" b="1" i="0" u="none" strike="noStrike" dirty="0">
                        <a:solidFill>
                          <a:srgbClr val="000000"/>
                        </a:solidFill>
                        <a:effectLst/>
                        <a:latin typeface="Calibri" panose="020F0502020204030204" pitchFamily="34" charset="0"/>
                      </a:endParaRPr>
                    </a:p>
                    <a:p>
                      <a:pPr algn="r" fontAlgn="b"/>
                      <a:r>
                        <a:rPr lang="en-GB" sz="900" b="1" i="0" u="none" strike="noStrike" dirty="0">
                          <a:solidFill>
                            <a:srgbClr val="000000"/>
                          </a:solidFill>
                          <a:effectLst/>
                          <a:latin typeface="Calibri" panose="020F0502020204030204" pitchFamily="34" charset="0"/>
                        </a:rPr>
                        <a:t>May</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22</a:t>
                      </a:r>
                      <a:r>
                        <a:rPr lang="en-GB" sz="900" b="1" i="0" u="none" strike="noStrike" baseline="30000" dirty="0">
                          <a:solidFill>
                            <a:srgbClr val="000000"/>
                          </a:solidFill>
                          <a:effectLst/>
                          <a:latin typeface="Calibri" panose="020F0502020204030204" pitchFamily="34" charset="0"/>
                        </a:rPr>
                        <a:t>nd</a:t>
                      </a:r>
                      <a:endParaRPr lang="en-GB" sz="900" b="1" i="0" u="none" strike="noStrike" dirty="0">
                        <a:solidFill>
                          <a:srgbClr val="000000"/>
                        </a:solidFill>
                        <a:effectLst/>
                        <a:latin typeface="Calibri" panose="020F0502020204030204" pitchFamily="34" charset="0"/>
                      </a:endParaRPr>
                    </a:p>
                    <a:p>
                      <a:pPr algn="r" fontAlgn="b"/>
                      <a:r>
                        <a:rPr lang="en-GB" sz="900" b="1" i="0" u="none" strike="noStrike" dirty="0">
                          <a:solidFill>
                            <a:srgbClr val="000000"/>
                          </a:solidFill>
                          <a:effectLst/>
                          <a:latin typeface="Calibri" panose="020F0502020204030204" pitchFamily="34" charset="0"/>
                        </a:rPr>
                        <a:t>May</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w/e 29</a:t>
                      </a:r>
                      <a:r>
                        <a:rPr lang="en-GB" sz="900" b="1" i="0" u="none" strike="noStrike" baseline="30000" dirty="0">
                          <a:solidFill>
                            <a:srgbClr val="000000"/>
                          </a:solidFill>
                          <a:effectLst/>
                          <a:latin typeface="Calibri" panose="020F0502020204030204" pitchFamily="34" charset="0"/>
                        </a:rPr>
                        <a:t>th</a:t>
                      </a:r>
                      <a:r>
                        <a:rPr lang="en-GB" sz="900" b="1" i="0" u="none" strike="noStrike" dirty="0">
                          <a:solidFill>
                            <a:srgbClr val="000000"/>
                          </a:solidFill>
                          <a:effectLst/>
                          <a:latin typeface="Calibri" panose="020F0502020204030204" pitchFamily="34" charset="0"/>
                        </a:rPr>
                        <a:t> May</a:t>
                      </a:r>
                    </a:p>
                  </a:txBody>
                  <a:tcPr marL="8676" marR="8676" marT="8676"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42826419"/>
                  </a:ext>
                </a:extLst>
              </a:tr>
              <a:tr h="209502">
                <a:tc>
                  <a:txBody>
                    <a:bodyPr/>
                    <a:lstStyle/>
                    <a:p>
                      <a:pPr algn="l" fontAlgn="b"/>
                      <a:r>
                        <a:rPr lang="en-GB" sz="900" b="0" i="0" u="none" strike="noStrike" dirty="0">
                          <a:solidFill>
                            <a:srgbClr val="000000"/>
                          </a:solidFill>
                          <a:effectLst/>
                          <a:latin typeface="Calibri" panose="020F0502020204030204" pitchFamily="34" charset="0"/>
                        </a:rPr>
                        <a:t>Home</a:t>
                      </a:r>
                    </a:p>
                  </a:txBody>
                  <a:tcPr marL="8676" marR="8676" marT="8676"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endParaRPr lang="en-GB" sz="900" b="0" i="0" u="none" strike="noStrike" dirty="0">
                        <a:solidFill>
                          <a:srgbClr val="000000"/>
                        </a:solidFill>
                        <a:effectLst/>
                        <a:latin typeface="Calibri" panose="020F0502020204030204" pitchFamily="34" charset="0"/>
                      </a:endParaRP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883494214"/>
                  </a:ext>
                </a:extLst>
              </a:tr>
              <a:tr h="209502">
                <a:tc>
                  <a:txBody>
                    <a:bodyPr/>
                    <a:lstStyle/>
                    <a:p>
                      <a:pPr algn="l" fontAlgn="b"/>
                      <a:r>
                        <a:rPr lang="en-GB" sz="900" b="0" i="0" u="none" strike="noStrike" dirty="0">
                          <a:solidFill>
                            <a:srgbClr val="000000"/>
                          </a:solidFill>
                          <a:effectLst/>
                          <a:latin typeface="Calibri" panose="020F0502020204030204" pitchFamily="34" charset="0"/>
                        </a:rPr>
                        <a:t>Care home</a:t>
                      </a:r>
                    </a:p>
                  </a:txBody>
                  <a:tcPr marL="8676" marR="8676" marT="8676"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3486745811"/>
                  </a:ext>
                </a:extLst>
              </a:tr>
              <a:tr h="209502">
                <a:tc>
                  <a:txBody>
                    <a:bodyPr/>
                    <a:lstStyle/>
                    <a:p>
                      <a:pPr algn="l" fontAlgn="b"/>
                      <a:r>
                        <a:rPr lang="en-GB" sz="900" b="0" i="0" u="none" strike="noStrike" dirty="0">
                          <a:solidFill>
                            <a:srgbClr val="000000"/>
                          </a:solidFill>
                          <a:effectLst/>
                          <a:latin typeface="Calibri" panose="020F0502020204030204" pitchFamily="34" charset="0"/>
                        </a:rPr>
                        <a:t>Hospital</a:t>
                      </a:r>
                    </a:p>
                  </a:txBody>
                  <a:tcPr marL="8676" marR="8676" marT="8676"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3907424521"/>
                  </a:ext>
                </a:extLst>
              </a:tr>
              <a:tr h="209502">
                <a:tc>
                  <a:txBody>
                    <a:bodyPr/>
                    <a:lstStyle/>
                    <a:p>
                      <a:pPr algn="l" fontAlgn="b"/>
                      <a:r>
                        <a:rPr lang="en-GB" sz="900" b="0" i="0" u="none" strike="noStrike" dirty="0">
                          <a:solidFill>
                            <a:srgbClr val="000000"/>
                          </a:solidFill>
                          <a:effectLst/>
                          <a:latin typeface="Calibri" panose="020F0502020204030204" pitchFamily="34" charset="0"/>
                        </a:rPr>
                        <a:t>Hospice</a:t>
                      </a:r>
                    </a:p>
                  </a:txBody>
                  <a:tcPr marL="8676" marR="8676" marT="8676"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a:noFill/>
                    </a:lnB>
                  </a:tcPr>
                </a:tc>
                <a:extLst>
                  <a:ext uri="{0D108BD9-81ED-4DB2-BD59-A6C34878D82A}">
                    <a16:rowId xmlns:a16="http://schemas.microsoft.com/office/drawing/2014/main" val="2258398269"/>
                  </a:ext>
                </a:extLst>
              </a:tr>
              <a:tr h="209502">
                <a:tc>
                  <a:txBody>
                    <a:bodyPr/>
                    <a:lstStyle/>
                    <a:p>
                      <a:pPr algn="l" fontAlgn="b"/>
                      <a:r>
                        <a:rPr lang="en-GB" sz="900" b="0" i="0" u="none" strike="noStrike" dirty="0">
                          <a:solidFill>
                            <a:srgbClr val="000000"/>
                          </a:solidFill>
                          <a:effectLst/>
                          <a:latin typeface="Calibri" panose="020F0502020204030204" pitchFamily="34" charset="0"/>
                        </a:rPr>
                        <a:t>Elsewhere </a:t>
                      </a:r>
                    </a:p>
                  </a:txBody>
                  <a:tcPr marL="8676" marR="8676" marT="8676"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endParaRPr lang="en-GB" sz="9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endParaRPr lang="en-GB" sz="9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endParaRPr lang="en-GB" sz="9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endParaRPr lang="en-GB" sz="900" b="0" i="0" u="none" strike="noStrike" dirty="0">
                        <a:solidFill>
                          <a:srgbClr val="000000"/>
                        </a:solidFill>
                        <a:effectLst/>
                        <a:latin typeface="Calibri" panose="020F0502020204030204" pitchFamily="34" charset="0"/>
                      </a:endParaRP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11791022"/>
                  </a:ext>
                </a:extLst>
              </a:tr>
            </a:tbl>
          </a:graphicData>
        </a:graphic>
      </p:graphicFrame>
    </p:spTree>
    <p:extLst>
      <p:ext uri="{BB962C8B-B14F-4D97-AF65-F5344CB8AC3E}">
        <p14:creationId xmlns:p14="http://schemas.microsoft.com/office/powerpoint/2010/main" val="305101463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 name="Content Placeholder 46">
            <a:extLst>
              <a:ext uri="{FF2B5EF4-FFF2-40B4-BE49-F238E27FC236}">
                <a16:creationId xmlns:a16="http://schemas.microsoft.com/office/drawing/2014/main" id="{1FA19F78-C50B-054C-8494-C993A4DAF74A}"/>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147918" y="462429"/>
            <a:ext cx="6546912" cy="5933139"/>
          </a:xfrm>
        </p:spPr>
      </p:pic>
      <p:sp>
        <p:nvSpPr>
          <p:cNvPr id="48" name="TextBox 47">
            <a:extLst>
              <a:ext uri="{FF2B5EF4-FFF2-40B4-BE49-F238E27FC236}">
                <a16:creationId xmlns:a16="http://schemas.microsoft.com/office/drawing/2014/main" id="{EED96548-A15B-CE45-BDBD-463529C1FB40}"/>
              </a:ext>
            </a:extLst>
          </p:cNvPr>
          <p:cNvSpPr txBox="1"/>
          <p:nvPr/>
        </p:nvSpPr>
        <p:spPr>
          <a:xfrm>
            <a:off x="7109901" y="462429"/>
            <a:ext cx="4876799" cy="3231654"/>
          </a:xfrm>
          <a:prstGeom prst="rect">
            <a:avLst/>
          </a:prstGeom>
          <a:noFill/>
        </p:spPr>
        <p:txBody>
          <a:bodyPr wrap="square" rtlCol="0">
            <a:spAutoFit/>
          </a:bodyPr>
          <a:lstStyle/>
          <a:p>
            <a:pPr marL="285750" indent="-285750">
              <a:buFont typeface="Arial" panose="020B0604020202020204" pitchFamily="34" charset="0"/>
              <a:buChar char="•"/>
            </a:pPr>
            <a:r>
              <a:rPr lang="en-GB" sz="1200" dirty="0"/>
              <a:t>Crude rates of deaths where Covid-19 is mentioned as an underlying cause or contributing factor has risen locally.</a:t>
            </a:r>
          </a:p>
          <a:p>
            <a:endParaRPr lang="en-GB" sz="1200" dirty="0"/>
          </a:p>
          <a:p>
            <a:pPr marL="285750" indent="-285750">
              <a:buFont typeface="Arial" panose="020B0604020202020204" pitchFamily="34" charset="0"/>
              <a:buChar char="•"/>
            </a:pPr>
            <a:r>
              <a:rPr lang="en-GB" sz="1200" dirty="0">
                <a:solidFill>
                  <a:schemeClr val="accent5"/>
                </a:solidFill>
              </a:rPr>
              <a:t>The denominator is the number of beds in care homes (all; nursing and residential) in each area as reported by Care Quality Care (CQC) on the 31st of March 2019. The rate of Covid-19 deaths is given per 1,000 care home beds.</a:t>
            </a:r>
          </a:p>
          <a:p>
            <a:pPr marL="285750" indent="-285750">
              <a:buFont typeface="Arial" panose="020B0604020202020204" pitchFamily="34" charset="0"/>
              <a:buChar char="•"/>
            </a:pPr>
            <a:endParaRPr lang="en-GB" sz="1200" dirty="0"/>
          </a:p>
          <a:p>
            <a:pPr marL="285750" indent="-285750">
              <a:buFont typeface="Arial" panose="020B0604020202020204" pitchFamily="34" charset="0"/>
              <a:buChar char="•"/>
            </a:pPr>
            <a:r>
              <a:rPr lang="en-GB" sz="1200" dirty="0"/>
              <a:t>The table below shows the change in deaths occurring in the last two weeks of reporting.</a:t>
            </a:r>
          </a:p>
          <a:p>
            <a:pPr marL="285750" indent="-285750">
              <a:buFont typeface="Arial" panose="020B0604020202020204" pitchFamily="34" charset="0"/>
              <a:buChar char="•"/>
            </a:pPr>
            <a:endParaRPr lang="en-GB" sz="1200" dirty="0"/>
          </a:p>
          <a:p>
            <a:pPr marL="285750" indent="-285750">
              <a:buFont typeface="Arial" panose="020B0604020202020204" pitchFamily="34" charset="0"/>
              <a:buChar char="•"/>
            </a:pPr>
            <a:r>
              <a:rPr lang="en-GB" sz="1200" dirty="0">
                <a:solidFill>
                  <a:srgbClr val="FF0000"/>
                </a:solidFill>
              </a:rPr>
              <a:t>Note: the crude rate given in the table below is the cumulative total of Covid-19 deaths to date, and not the new deaths in the latest week.</a:t>
            </a:r>
          </a:p>
          <a:p>
            <a:pPr marL="285750" indent="-285750">
              <a:buFont typeface="Arial" panose="020B0604020202020204" pitchFamily="34" charset="0"/>
              <a:buChar char="•"/>
            </a:pPr>
            <a:endParaRPr lang="en-GB" sz="1200" dirty="0">
              <a:solidFill>
                <a:srgbClr val="FF0000"/>
              </a:solidFill>
            </a:endParaRPr>
          </a:p>
          <a:p>
            <a:pPr marL="285750" indent="-285750">
              <a:buFont typeface="Arial" panose="020B0604020202020204" pitchFamily="34" charset="0"/>
              <a:buChar char="•"/>
            </a:pPr>
            <a:r>
              <a:rPr lang="en-GB" sz="1200" dirty="0">
                <a:solidFill>
                  <a:srgbClr val="FF0000"/>
                </a:solidFill>
              </a:rPr>
              <a:t>Also note that deaths (particularly in the most recent week) may be revised if the were not registered by the 30</a:t>
            </a:r>
            <a:r>
              <a:rPr lang="en-GB" sz="1200" baseline="30000" dirty="0">
                <a:solidFill>
                  <a:srgbClr val="FF0000"/>
                </a:solidFill>
              </a:rPr>
              <a:t>th</a:t>
            </a:r>
            <a:r>
              <a:rPr lang="en-GB" sz="1200" dirty="0">
                <a:solidFill>
                  <a:srgbClr val="FF0000"/>
                </a:solidFill>
              </a:rPr>
              <a:t> May. </a:t>
            </a:r>
          </a:p>
          <a:p>
            <a:pPr marL="285750" indent="-285750">
              <a:buFont typeface="Arial" panose="020B0604020202020204" pitchFamily="34" charset="0"/>
              <a:buChar char="•"/>
            </a:pPr>
            <a:endParaRPr lang="en-GB" sz="1200" i="1" dirty="0">
              <a:solidFill>
                <a:schemeClr val="accent1"/>
              </a:solidFill>
            </a:endParaRPr>
          </a:p>
        </p:txBody>
      </p:sp>
      <p:sp>
        <p:nvSpPr>
          <p:cNvPr id="49" name="TextBox 48">
            <a:extLst>
              <a:ext uri="{FF2B5EF4-FFF2-40B4-BE49-F238E27FC236}">
                <a16:creationId xmlns:a16="http://schemas.microsoft.com/office/drawing/2014/main" id="{2356CB90-A20C-4B4D-B6FF-5B49748B52E5}"/>
              </a:ext>
            </a:extLst>
          </p:cNvPr>
          <p:cNvSpPr txBox="1"/>
          <p:nvPr/>
        </p:nvSpPr>
        <p:spPr>
          <a:xfrm>
            <a:off x="192062" y="103363"/>
            <a:ext cx="5852115" cy="307777"/>
          </a:xfrm>
          <a:prstGeom prst="rect">
            <a:avLst/>
          </a:prstGeom>
          <a:noFill/>
        </p:spPr>
        <p:txBody>
          <a:bodyPr wrap="none" rtlCol="0">
            <a:spAutoFit/>
          </a:bodyPr>
          <a:lstStyle/>
          <a:p>
            <a:r>
              <a:rPr lang="en-US" sz="1400" b="1" dirty="0"/>
              <a:t>Crude rate of Covid-19 mortality in Care Homes; to week ending 22/05/2020</a:t>
            </a:r>
          </a:p>
        </p:txBody>
      </p:sp>
      <p:graphicFrame>
        <p:nvGraphicFramePr>
          <p:cNvPr id="2" name="Table 1">
            <a:extLst>
              <a:ext uri="{FF2B5EF4-FFF2-40B4-BE49-F238E27FC236}">
                <a16:creationId xmlns:a16="http://schemas.microsoft.com/office/drawing/2014/main" id="{ECDC2A3F-0DCE-574A-B448-300949D8CB1C}"/>
              </a:ext>
            </a:extLst>
          </p:cNvPr>
          <p:cNvGraphicFramePr>
            <a:graphicFrameLocks noGrp="1"/>
          </p:cNvGraphicFramePr>
          <p:nvPr/>
        </p:nvGraphicFramePr>
        <p:xfrm>
          <a:off x="7167283" y="4632801"/>
          <a:ext cx="4876799" cy="1717668"/>
        </p:xfrm>
        <a:graphic>
          <a:graphicData uri="http://schemas.openxmlformats.org/drawingml/2006/table">
            <a:tbl>
              <a:tblPr/>
              <a:tblGrid>
                <a:gridCol w="1207542">
                  <a:extLst>
                    <a:ext uri="{9D8B030D-6E8A-4147-A177-3AD203B41FA5}">
                      <a16:colId xmlns:a16="http://schemas.microsoft.com/office/drawing/2014/main" val="4042078147"/>
                    </a:ext>
                  </a:extLst>
                </a:gridCol>
                <a:gridCol w="377239">
                  <a:extLst>
                    <a:ext uri="{9D8B030D-6E8A-4147-A177-3AD203B41FA5}">
                      <a16:colId xmlns:a16="http://schemas.microsoft.com/office/drawing/2014/main" val="930813635"/>
                    </a:ext>
                  </a:extLst>
                </a:gridCol>
                <a:gridCol w="376518">
                  <a:extLst>
                    <a:ext uri="{9D8B030D-6E8A-4147-A177-3AD203B41FA5}">
                      <a16:colId xmlns:a16="http://schemas.microsoft.com/office/drawing/2014/main" val="522768187"/>
                    </a:ext>
                  </a:extLst>
                </a:gridCol>
                <a:gridCol w="578223">
                  <a:extLst>
                    <a:ext uri="{9D8B030D-6E8A-4147-A177-3AD203B41FA5}">
                      <a16:colId xmlns:a16="http://schemas.microsoft.com/office/drawing/2014/main" val="834688633"/>
                    </a:ext>
                  </a:extLst>
                </a:gridCol>
                <a:gridCol w="605118">
                  <a:extLst>
                    <a:ext uri="{9D8B030D-6E8A-4147-A177-3AD203B41FA5}">
                      <a16:colId xmlns:a16="http://schemas.microsoft.com/office/drawing/2014/main" val="3536256985"/>
                    </a:ext>
                  </a:extLst>
                </a:gridCol>
                <a:gridCol w="753035">
                  <a:extLst>
                    <a:ext uri="{9D8B030D-6E8A-4147-A177-3AD203B41FA5}">
                      <a16:colId xmlns:a16="http://schemas.microsoft.com/office/drawing/2014/main" val="3157537180"/>
                    </a:ext>
                  </a:extLst>
                </a:gridCol>
                <a:gridCol w="979124">
                  <a:extLst>
                    <a:ext uri="{9D8B030D-6E8A-4147-A177-3AD203B41FA5}">
                      <a16:colId xmlns:a16="http://schemas.microsoft.com/office/drawing/2014/main" val="1797673479"/>
                    </a:ext>
                  </a:extLst>
                </a:gridCol>
              </a:tblGrid>
              <a:tr h="575303">
                <a:tc>
                  <a:txBody>
                    <a:bodyPr/>
                    <a:lstStyle/>
                    <a:p>
                      <a:pPr algn="l" fontAlgn="t"/>
                      <a:r>
                        <a:rPr lang="en-GB" sz="1050" b="1" i="0" u="none" strike="noStrike" dirty="0">
                          <a:solidFill>
                            <a:srgbClr val="000000"/>
                          </a:solidFill>
                          <a:effectLst/>
                          <a:latin typeface="Calibri" panose="020F0502020204030204" pitchFamily="34" charset="0"/>
                        </a:rPr>
                        <a:t>Name</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w/e 15th May</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w/e 22nd May</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Change (N)</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Change (%)</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Latest cumulative total</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Latest cumulative rate per 1,000 beds</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21740534"/>
                  </a:ext>
                </a:extLst>
              </a:tr>
              <a:tr h="203200">
                <a:tc>
                  <a:txBody>
                    <a:bodyPr/>
                    <a:lstStyle/>
                    <a:p>
                      <a:pPr algn="l" fontAlgn="b"/>
                      <a:r>
                        <a:rPr lang="en-GB" sz="1050" b="0" i="0" u="none" strike="noStrike" dirty="0">
                          <a:solidFill>
                            <a:srgbClr val="000000"/>
                          </a:solidFill>
                          <a:effectLst/>
                          <a:latin typeface="Calibri" panose="020F0502020204030204" pitchFamily="34" charset="0"/>
                        </a:rPr>
                        <a:t>Brighton and Hove</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10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-8</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-80%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52</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24.3 (18.1-31.8)</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275933205"/>
                  </a:ext>
                </a:extLst>
              </a:tr>
              <a:tr h="203200">
                <a:tc>
                  <a:txBody>
                    <a:bodyPr/>
                    <a:lstStyle/>
                    <a:p>
                      <a:pPr algn="l" fontAlgn="b"/>
                      <a:r>
                        <a:rPr lang="en-GB" sz="1050" b="0" i="0" u="none" strike="noStrike" dirty="0">
                          <a:solidFill>
                            <a:srgbClr val="000000"/>
                          </a:solidFill>
                          <a:effectLst/>
                          <a:latin typeface="Calibri" panose="020F0502020204030204" pitchFamily="34" charset="0"/>
                        </a:rPr>
                        <a:t>East Sussex</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19</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19</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139</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16.8 (14.2-19.9)</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348582351"/>
                  </a:ext>
                </a:extLst>
              </a:tr>
              <a:tr h="203200">
                <a:tc>
                  <a:txBody>
                    <a:bodyPr/>
                    <a:lstStyle/>
                    <a:p>
                      <a:pPr algn="l" fontAlgn="b"/>
                      <a:r>
                        <a:rPr lang="en-GB" sz="1050" b="0" i="0" u="none" strike="noStrike" dirty="0">
                          <a:solidFill>
                            <a:srgbClr val="000000"/>
                          </a:solidFill>
                          <a:effectLst/>
                          <a:latin typeface="Calibri" panose="020F0502020204030204" pitchFamily="34" charset="0"/>
                        </a:rPr>
                        <a:t>West Sussex</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36</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23</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-13</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-36.10%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262</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25.5 (22.5-28.8)</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510402284"/>
                  </a:ext>
                </a:extLst>
              </a:tr>
              <a:tr h="203200">
                <a:tc>
                  <a:txBody>
                    <a:bodyPr/>
                    <a:lstStyle/>
                    <a:p>
                      <a:pPr algn="l" fontAlgn="b"/>
                      <a:r>
                        <a:rPr lang="en-GB" sz="1050" b="0" i="0" u="none" strike="noStrike">
                          <a:solidFill>
                            <a:srgbClr val="000000"/>
                          </a:solidFill>
                          <a:effectLst/>
                          <a:latin typeface="Calibri" panose="020F0502020204030204" pitchFamily="34" charset="0"/>
                        </a:rPr>
                        <a:t>Sussex areas combined</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65</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-21</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-32.30%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453</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21.9 (20-24)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3548855910"/>
                  </a:ext>
                </a:extLst>
              </a:tr>
              <a:tr h="203200">
                <a:tc>
                  <a:txBody>
                    <a:bodyPr/>
                    <a:lstStyle/>
                    <a:p>
                      <a:pPr algn="l" fontAlgn="b"/>
                      <a:r>
                        <a:rPr lang="en-GB" sz="1050" b="0" i="0" u="none" strike="noStrike">
                          <a:solidFill>
                            <a:srgbClr val="000000"/>
                          </a:solidFill>
                          <a:effectLst/>
                          <a:latin typeface="Calibri" panose="020F0502020204030204" pitchFamily="34" charset="0"/>
                        </a:rPr>
                        <a:t>England</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1,146</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762</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-384</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-33.50%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12,346</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27.1 (26.6-27.6)</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3121827"/>
                  </a:ext>
                </a:extLst>
              </a:tr>
            </a:tbl>
          </a:graphicData>
        </a:graphic>
      </p:graphicFrame>
      <p:sp>
        <p:nvSpPr>
          <p:cNvPr id="7" name="TextBox 6">
            <a:extLst>
              <a:ext uri="{FF2B5EF4-FFF2-40B4-BE49-F238E27FC236}">
                <a16:creationId xmlns:a16="http://schemas.microsoft.com/office/drawing/2014/main" id="{A6AE7F49-8FEC-C94E-919E-9C1A97D00769}"/>
              </a:ext>
            </a:extLst>
          </p:cNvPr>
          <p:cNvSpPr txBox="1"/>
          <p:nvPr/>
        </p:nvSpPr>
        <p:spPr>
          <a:xfrm>
            <a:off x="7109901" y="4294247"/>
            <a:ext cx="3752117" cy="276999"/>
          </a:xfrm>
          <a:prstGeom prst="rect">
            <a:avLst/>
          </a:prstGeom>
          <a:noFill/>
        </p:spPr>
        <p:txBody>
          <a:bodyPr wrap="none" rtlCol="0">
            <a:spAutoFit/>
          </a:bodyPr>
          <a:lstStyle/>
          <a:p>
            <a:r>
              <a:rPr lang="en-US" sz="1200" b="1" dirty="0"/>
              <a:t>Last two-week change Covid-19 mortality in care homes</a:t>
            </a:r>
          </a:p>
        </p:txBody>
      </p:sp>
    </p:spTree>
    <p:extLst>
      <p:ext uri="{BB962C8B-B14F-4D97-AF65-F5344CB8AC3E}">
        <p14:creationId xmlns:p14="http://schemas.microsoft.com/office/powerpoint/2010/main" val="21411193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4E76FC7-B922-7E4D-9C0A-F6F786E12BF9}"/>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03367" y="405726"/>
            <a:ext cx="6096000" cy="2540000"/>
          </a:xfrm>
          <a:prstGeom prst="rect">
            <a:avLst/>
          </a:prstGeom>
        </p:spPr>
      </p:pic>
      <p:pic>
        <p:nvPicPr>
          <p:cNvPr id="5" name="Picture 4">
            <a:extLst>
              <a:ext uri="{FF2B5EF4-FFF2-40B4-BE49-F238E27FC236}">
                <a16:creationId xmlns:a16="http://schemas.microsoft.com/office/drawing/2014/main" id="{D9F95CFE-9800-F443-B951-40A82116CB4C}"/>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3367" y="3746500"/>
            <a:ext cx="6096000" cy="2540000"/>
          </a:xfrm>
          <a:prstGeom prst="rect">
            <a:avLst/>
          </a:prstGeom>
        </p:spPr>
      </p:pic>
      <p:sp>
        <p:nvSpPr>
          <p:cNvPr id="6" name="TextBox 5">
            <a:extLst>
              <a:ext uri="{FF2B5EF4-FFF2-40B4-BE49-F238E27FC236}">
                <a16:creationId xmlns:a16="http://schemas.microsoft.com/office/drawing/2014/main" id="{2C65CF02-D8C8-AB43-A60B-E069D18B861F}"/>
              </a:ext>
            </a:extLst>
          </p:cNvPr>
          <p:cNvSpPr txBox="1"/>
          <p:nvPr/>
        </p:nvSpPr>
        <p:spPr>
          <a:xfrm>
            <a:off x="6736392" y="405726"/>
            <a:ext cx="4531121" cy="3970318"/>
          </a:xfrm>
          <a:prstGeom prst="rect">
            <a:avLst/>
          </a:prstGeom>
          <a:noFill/>
        </p:spPr>
        <p:txBody>
          <a:bodyPr wrap="square" rtlCol="0">
            <a:spAutoFit/>
          </a:bodyPr>
          <a:lstStyle/>
          <a:p>
            <a:pPr marL="285750" indent="-285750">
              <a:buFont typeface="Arial" panose="020B0604020202020204" pitchFamily="34" charset="0"/>
              <a:buChar char="•"/>
            </a:pPr>
            <a:r>
              <a:rPr lang="en-GB" sz="1200" dirty="0">
                <a:solidFill>
                  <a:schemeClr val="accent1"/>
                </a:solidFill>
              </a:rPr>
              <a:t>As some areas record their first few confirmed cases on different days, the x axis (along the bottom from left to right) has been redrawn to count the number of days since case number 10. </a:t>
            </a:r>
          </a:p>
          <a:p>
            <a:endParaRPr lang="en-GB" sz="1200" dirty="0">
              <a:solidFill>
                <a:schemeClr val="accent1"/>
              </a:solidFill>
            </a:endParaRPr>
          </a:p>
          <a:p>
            <a:pPr marL="285750" indent="-285750">
              <a:buFont typeface="Arial" panose="020B0604020202020204" pitchFamily="34" charset="0"/>
              <a:buChar char="•"/>
            </a:pPr>
            <a:r>
              <a:rPr lang="en-GB" sz="1200" dirty="0">
                <a:solidFill>
                  <a:schemeClr val="accent1"/>
                </a:solidFill>
              </a:rPr>
              <a:t>Starting on case number 10, rather than case number 1, means that the trajectories are more established and potentially showing transmission within an area as opposed to single cases coming into the area.</a:t>
            </a:r>
          </a:p>
          <a:p>
            <a:endParaRPr lang="en-GB" sz="1200" dirty="0">
              <a:solidFill>
                <a:schemeClr val="accent1"/>
              </a:solidFill>
            </a:endParaRPr>
          </a:p>
          <a:p>
            <a:pPr marL="285750" indent="-285750">
              <a:buFont typeface="Arial" panose="020B0604020202020204" pitchFamily="34" charset="0"/>
              <a:buChar char="•"/>
            </a:pPr>
            <a:r>
              <a:rPr lang="en-GB" sz="1200" dirty="0">
                <a:solidFill>
                  <a:schemeClr val="accent1"/>
                </a:solidFill>
              </a:rPr>
              <a:t>In addition, on the bottom plot, the y (vertical) axis has been redrawn to show the cumulative number of confirmed cases on a logarithmic scale to highlight changes in growth (speeding up or slowing down) of infections.</a:t>
            </a:r>
          </a:p>
          <a:p>
            <a:pPr marL="285750" indent="-285750">
              <a:buFont typeface="Arial" panose="020B0604020202020204" pitchFamily="34" charset="0"/>
              <a:buChar char="•"/>
            </a:pPr>
            <a:endParaRPr lang="en-GB" sz="1200" i="1" dirty="0">
              <a:solidFill>
                <a:schemeClr val="accent1"/>
              </a:solidFill>
            </a:endParaRPr>
          </a:p>
          <a:p>
            <a:pPr marL="285750" indent="-285750">
              <a:buFont typeface="Arial" panose="020B0604020202020204" pitchFamily="34" charset="0"/>
              <a:buChar char="•"/>
            </a:pPr>
            <a:r>
              <a:rPr lang="en-GB" sz="1200" dirty="0">
                <a:solidFill>
                  <a:schemeClr val="accent1"/>
                </a:solidFill>
              </a:rPr>
              <a:t>A straight line with a steep slope indicates that the diagnosed cases will double in a short period of time whereas a line with a flatter slope suggests that the cases are not growing as quickly and will take much longer to double.</a:t>
            </a:r>
          </a:p>
          <a:p>
            <a:pPr marL="285750" indent="-285750">
              <a:buFont typeface="Arial" panose="020B0604020202020204" pitchFamily="34" charset="0"/>
              <a:buChar char="•"/>
            </a:pPr>
            <a:endParaRPr lang="en-GB" sz="1200" dirty="0">
              <a:solidFill>
                <a:schemeClr val="accent1"/>
              </a:solidFill>
            </a:endParaRPr>
          </a:p>
          <a:p>
            <a:pPr marL="285750" indent="-285750">
              <a:buFont typeface="Arial" panose="020B0604020202020204" pitchFamily="34" charset="0"/>
              <a:buChar char="•"/>
            </a:pPr>
            <a:r>
              <a:rPr lang="en-GB" sz="1200" dirty="0"/>
              <a:t>As at 07 Jun, East Sussex has recorded 734 confirmed Covid-19 cases. This is 28.9% of confirmed cases in Sussex to date.</a:t>
            </a:r>
            <a:endParaRPr lang="en-GB" sz="1400" i="1" dirty="0">
              <a:solidFill>
                <a:schemeClr val="accent1"/>
              </a:solidFill>
            </a:endParaRPr>
          </a:p>
        </p:txBody>
      </p:sp>
    </p:spTree>
    <p:extLst>
      <p:ext uri="{BB962C8B-B14F-4D97-AF65-F5344CB8AC3E}">
        <p14:creationId xmlns:p14="http://schemas.microsoft.com/office/powerpoint/2010/main" val="13989379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extBox 47">
            <a:extLst>
              <a:ext uri="{FF2B5EF4-FFF2-40B4-BE49-F238E27FC236}">
                <a16:creationId xmlns:a16="http://schemas.microsoft.com/office/drawing/2014/main" id="{EED96548-A15B-CE45-BDBD-463529C1FB40}"/>
              </a:ext>
            </a:extLst>
          </p:cNvPr>
          <p:cNvSpPr txBox="1"/>
          <p:nvPr/>
        </p:nvSpPr>
        <p:spPr>
          <a:xfrm>
            <a:off x="7283394" y="1151693"/>
            <a:ext cx="4456347" cy="4832092"/>
          </a:xfrm>
          <a:prstGeom prst="rect">
            <a:avLst/>
          </a:prstGeom>
          <a:noFill/>
        </p:spPr>
        <p:txBody>
          <a:bodyPr wrap="square" rtlCol="0">
            <a:spAutoFit/>
          </a:bodyPr>
          <a:lstStyle/>
          <a:p>
            <a:pPr marL="285750" indent="-285750">
              <a:buFont typeface="Arial" panose="020B0604020202020204" pitchFamily="34" charset="0"/>
              <a:buChar char="•"/>
            </a:pPr>
            <a:r>
              <a:rPr lang="en-GB" sz="1400" dirty="0"/>
              <a:t>The processes for registering deaths naturally take time and so the Care Quality Commission, have begun reporting the number of deaths they have been notified as soon as it is practicably possible to support the response to Covid-19.</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solidFill>
                  <a:schemeClr val="accent5"/>
                </a:solidFill>
              </a:rPr>
              <a:t>Death notifications by date of notification are provided weekly at the same time as the ONS release. Death notifications take on average 4 days to receive and process. These are not officially registered deaths and can be subject to revision and verification. Data are for April 10th onwards.</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solidFill>
                  <a:srgbClr val="FF0000"/>
                </a:solidFill>
              </a:rPr>
              <a:t>Note: Notifications only include those received by 5pm </a:t>
            </a:r>
            <a:r>
              <a:rPr lang="en-GB" sz="1400">
                <a:solidFill>
                  <a:srgbClr val="FF0000"/>
                </a:solidFill>
              </a:rPr>
              <a:t>on 5th </a:t>
            </a:r>
            <a:r>
              <a:rPr lang="en-GB" sz="1400" dirty="0">
                <a:solidFill>
                  <a:srgbClr val="FF0000"/>
                </a:solidFill>
              </a:rPr>
              <a:t>June.</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As at 29th May there have been 134 Covid-19 deaths notified to Care Quality Commission from East Sussex care homes.</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This is 31.2% of the 430 deaths notified to CQC between 10th April and 29th May.</a:t>
            </a:r>
          </a:p>
        </p:txBody>
      </p:sp>
      <p:sp>
        <p:nvSpPr>
          <p:cNvPr id="49" name="TextBox 48">
            <a:extLst>
              <a:ext uri="{FF2B5EF4-FFF2-40B4-BE49-F238E27FC236}">
                <a16:creationId xmlns:a16="http://schemas.microsoft.com/office/drawing/2014/main" id="{2356CB90-A20C-4B4D-B6FF-5B49748B52E5}"/>
              </a:ext>
            </a:extLst>
          </p:cNvPr>
          <p:cNvSpPr txBox="1"/>
          <p:nvPr/>
        </p:nvSpPr>
        <p:spPr>
          <a:xfrm>
            <a:off x="192062" y="103363"/>
            <a:ext cx="6748899" cy="307777"/>
          </a:xfrm>
          <a:prstGeom prst="rect">
            <a:avLst/>
          </a:prstGeom>
          <a:noFill/>
        </p:spPr>
        <p:txBody>
          <a:bodyPr wrap="none" rtlCol="0">
            <a:spAutoFit/>
          </a:bodyPr>
          <a:lstStyle/>
          <a:p>
            <a:r>
              <a:rPr lang="en-US" sz="1400" b="1" dirty="0"/>
              <a:t>Daily care home deaths notified to the Care Quality Commission; East Sussex 05/06/2020</a:t>
            </a:r>
          </a:p>
        </p:txBody>
      </p:sp>
      <p:pic>
        <p:nvPicPr>
          <p:cNvPr id="15" name="Content Placeholder 5">
            <a:extLst>
              <a:ext uri="{FF2B5EF4-FFF2-40B4-BE49-F238E27FC236}">
                <a16:creationId xmlns:a16="http://schemas.microsoft.com/office/drawing/2014/main" id="{62948E25-D1A7-C547-9F2D-24AA75F626E7}"/>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91785" y="3683000"/>
            <a:ext cx="6773331" cy="3174998"/>
          </a:xfrm>
          <a:prstGeom prst="rect">
            <a:avLst/>
          </a:prstGeom>
        </p:spPr>
      </p:pic>
      <p:pic>
        <p:nvPicPr>
          <p:cNvPr id="6" name="Content Placeholder 5">
            <a:extLst>
              <a:ext uri="{FF2B5EF4-FFF2-40B4-BE49-F238E27FC236}">
                <a16:creationId xmlns:a16="http://schemas.microsoft.com/office/drawing/2014/main" id="{2B96C540-2745-134E-A74D-B4FB3480EA1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1785" y="508001"/>
            <a:ext cx="6773331" cy="3174998"/>
          </a:xfrm>
          <a:prstGeom prst="rect">
            <a:avLst/>
          </a:prstGeom>
        </p:spPr>
      </p:pic>
    </p:spTree>
    <p:extLst>
      <p:ext uri="{BB962C8B-B14F-4D97-AF65-F5344CB8AC3E}">
        <p14:creationId xmlns:p14="http://schemas.microsoft.com/office/powerpoint/2010/main" val="384810355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extBox 47">
            <a:extLst>
              <a:ext uri="{FF2B5EF4-FFF2-40B4-BE49-F238E27FC236}">
                <a16:creationId xmlns:a16="http://schemas.microsoft.com/office/drawing/2014/main" id="{EED96548-A15B-CE45-BDBD-463529C1FB40}"/>
              </a:ext>
            </a:extLst>
          </p:cNvPr>
          <p:cNvSpPr txBox="1"/>
          <p:nvPr/>
        </p:nvSpPr>
        <p:spPr>
          <a:xfrm>
            <a:off x="7372939" y="1021698"/>
            <a:ext cx="4456347" cy="2492990"/>
          </a:xfrm>
          <a:prstGeom prst="rect">
            <a:avLst/>
          </a:prstGeom>
          <a:noFill/>
        </p:spPr>
        <p:txBody>
          <a:bodyPr wrap="square" rtlCol="0">
            <a:spAutoFit/>
          </a:bodyPr>
          <a:lstStyle/>
          <a:p>
            <a:pPr fontAlgn="base"/>
            <a:r>
              <a:rPr lang="en-GB" sz="1200" dirty="0"/>
              <a:t>This is the number of deaths of patients who have died in hospitals in England and had tested positive for Covid-19 at time of death. All deaths are recorded against the date of death rather than the day the deaths were announced.</a:t>
            </a:r>
          </a:p>
          <a:p>
            <a:pPr fontAlgn="base"/>
            <a:endParaRPr lang="en-GB" sz="1200" dirty="0"/>
          </a:p>
          <a:p>
            <a:pPr fontAlgn="base"/>
            <a:r>
              <a:rPr lang="en-GB" sz="1200" dirty="0"/>
              <a:t>These figures are updated at 2pm each day and include confirmed death cases reported at 5pm the previous day. The totals reported at 5pm on each day may not include all deaths that occurred on that day or on recent prior days due to operational pressures.</a:t>
            </a:r>
          </a:p>
          <a:p>
            <a:pPr fontAlgn="base"/>
            <a:endParaRPr lang="en-GB" sz="1200" dirty="0"/>
          </a:p>
          <a:p>
            <a:pPr fontAlgn="base"/>
            <a:r>
              <a:rPr lang="en-GB" sz="1200" dirty="0"/>
              <a:t>Data are provided daily by NHS Trusts and PHE Health protection teams to NHS England and only once confirmed family have been notified of the death.</a:t>
            </a:r>
          </a:p>
        </p:txBody>
      </p:sp>
      <p:sp>
        <p:nvSpPr>
          <p:cNvPr id="49" name="TextBox 48">
            <a:extLst>
              <a:ext uri="{FF2B5EF4-FFF2-40B4-BE49-F238E27FC236}">
                <a16:creationId xmlns:a16="http://schemas.microsoft.com/office/drawing/2014/main" id="{2356CB90-A20C-4B4D-B6FF-5B49748B52E5}"/>
              </a:ext>
            </a:extLst>
          </p:cNvPr>
          <p:cNvSpPr txBox="1"/>
          <p:nvPr/>
        </p:nvSpPr>
        <p:spPr>
          <a:xfrm>
            <a:off x="192062" y="103363"/>
            <a:ext cx="5940985" cy="276999"/>
          </a:xfrm>
          <a:prstGeom prst="rect">
            <a:avLst/>
          </a:prstGeom>
          <a:noFill/>
        </p:spPr>
        <p:txBody>
          <a:bodyPr wrap="none" rtlCol="0">
            <a:spAutoFit/>
          </a:bodyPr>
          <a:lstStyle/>
          <a:p>
            <a:r>
              <a:rPr lang="en-US" sz="1200" b="1" dirty="0"/>
              <a:t>Daily hospital deaths notified to Department for Health and Social Care; up to 07/06/2020</a:t>
            </a:r>
          </a:p>
        </p:txBody>
      </p:sp>
      <p:graphicFrame>
        <p:nvGraphicFramePr>
          <p:cNvPr id="2" name="Table 1">
            <a:extLst>
              <a:ext uri="{FF2B5EF4-FFF2-40B4-BE49-F238E27FC236}">
                <a16:creationId xmlns:a16="http://schemas.microsoft.com/office/drawing/2014/main" id="{CB192F57-9DAE-5643-8BCF-EAA40131B4F6}"/>
              </a:ext>
            </a:extLst>
          </p:cNvPr>
          <p:cNvGraphicFramePr>
            <a:graphicFrameLocks noGrp="1"/>
          </p:cNvGraphicFramePr>
          <p:nvPr/>
        </p:nvGraphicFramePr>
        <p:xfrm>
          <a:off x="526774" y="4386806"/>
          <a:ext cx="10942983" cy="1731174"/>
        </p:xfrm>
        <a:graphic>
          <a:graphicData uri="http://schemas.openxmlformats.org/drawingml/2006/table">
            <a:tbl>
              <a:tblPr/>
              <a:tblGrid>
                <a:gridCol w="2663948">
                  <a:extLst>
                    <a:ext uri="{9D8B030D-6E8A-4147-A177-3AD203B41FA5}">
                      <a16:colId xmlns:a16="http://schemas.microsoft.com/office/drawing/2014/main" val="2832231145"/>
                    </a:ext>
                  </a:extLst>
                </a:gridCol>
                <a:gridCol w="410108">
                  <a:extLst>
                    <a:ext uri="{9D8B030D-6E8A-4147-A177-3AD203B41FA5}">
                      <a16:colId xmlns:a16="http://schemas.microsoft.com/office/drawing/2014/main" val="1784724123"/>
                    </a:ext>
                  </a:extLst>
                </a:gridCol>
                <a:gridCol w="410108">
                  <a:extLst>
                    <a:ext uri="{9D8B030D-6E8A-4147-A177-3AD203B41FA5}">
                      <a16:colId xmlns:a16="http://schemas.microsoft.com/office/drawing/2014/main" val="3090388681"/>
                    </a:ext>
                  </a:extLst>
                </a:gridCol>
                <a:gridCol w="410108">
                  <a:extLst>
                    <a:ext uri="{9D8B030D-6E8A-4147-A177-3AD203B41FA5}">
                      <a16:colId xmlns:a16="http://schemas.microsoft.com/office/drawing/2014/main" val="3907487108"/>
                    </a:ext>
                  </a:extLst>
                </a:gridCol>
                <a:gridCol w="410108">
                  <a:extLst>
                    <a:ext uri="{9D8B030D-6E8A-4147-A177-3AD203B41FA5}">
                      <a16:colId xmlns:a16="http://schemas.microsoft.com/office/drawing/2014/main" val="1569287406"/>
                    </a:ext>
                  </a:extLst>
                </a:gridCol>
                <a:gridCol w="410108">
                  <a:extLst>
                    <a:ext uri="{9D8B030D-6E8A-4147-A177-3AD203B41FA5}">
                      <a16:colId xmlns:a16="http://schemas.microsoft.com/office/drawing/2014/main" val="3413061140"/>
                    </a:ext>
                  </a:extLst>
                </a:gridCol>
                <a:gridCol w="410108">
                  <a:extLst>
                    <a:ext uri="{9D8B030D-6E8A-4147-A177-3AD203B41FA5}">
                      <a16:colId xmlns:a16="http://schemas.microsoft.com/office/drawing/2014/main" val="2459781641"/>
                    </a:ext>
                  </a:extLst>
                </a:gridCol>
                <a:gridCol w="410108">
                  <a:extLst>
                    <a:ext uri="{9D8B030D-6E8A-4147-A177-3AD203B41FA5}">
                      <a16:colId xmlns:a16="http://schemas.microsoft.com/office/drawing/2014/main" val="2741019677"/>
                    </a:ext>
                  </a:extLst>
                </a:gridCol>
                <a:gridCol w="410108">
                  <a:extLst>
                    <a:ext uri="{9D8B030D-6E8A-4147-A177-3AD203B41FA5}">
                      <a16:colId xmlns:a16="http://schemas.microsoft.com/office/drawing/2014/main" val="3285910510"/>
                    </a:ext>
                  </a:extLst>
                </a:gridCol>
                <a:gridCol w="410108">
                  <a:extLst>
                    <a:ext uri="{9D8B030D-6E8A-4147-A177-3AD203B41FA5}">
                      <a16:colId xmlns:a16="http://schemas.microsoft.com/office/drawing/2014/main" val="2084136325"/>
                    </a:ext>
                  </a:extLst>
                </a:gridCol>
                <a:gridCol w="410108">
                  <a:extLst>
                    <a:ext uri="{9D8B030D-6E8A-4147-A177-3AD203B41FA5}">
                      <a16:colId xmlns:a16="http://schemas.microsoft.com/office/drawing/2014/main" val="3410605578"/>
                    </a:ext>
                  </a:extLst>
                </a:gridCol>
                <a:gridCol w="410108">
                  <a:extLst>
                    <a:ext uri="{9D8B030D-6E8A-4147-A177-3AD203B41FA5}">
                      <a16:colId xmlns:a16="http://schemas.microsoft.com/office/drawing/2014/main" val="3582155694"/>
                    </a:ext>
                  </a:extLst>
                </a:gridCol>
                <a:gridCol w="410108">
                  <a:extLst>
                    <a:ext uri="{9D8B030D-6E8A-4147-A177-3AD203B41FA5}">
                      <a16:colId xmlns:a16="http://schemas.microsoft.com/office/drawing/2014/main" val="4084785375"/>
                    </a:ext>
                  </a:extLst>
                </a:gridCol>
                <a:gridCol w="410108">
                  <a:extLst>
                    <a:ext uri="{9D8B030D-6E8A-4147-A177-3AD203B41FA5}">
                      <a16:colId xmlns:a16="http://schemas.microsoft.com/office/drawing/2014/main" val="211728114"/>
                    </a:ext>
                  </a:extLst>
                </a:gridCol>
                <a:gridCol w="410108">
                  <a:extLst>
                    <a:ext uri="{9D8B030D-6E8A-4147-A177-3AD203B41FA5}">
                      <a16:colId xmlns:a16="http://schemas.microsoft.com/office/drawing/2014/main" val="2046670233"/>
                    </a:ext>
                  </a:extLst>
                </a:gridCol>
                <a:gridCol w="837931">
                  <a:extLst>
                    <a:ext uri="{9D8B030D-6E8A-4147-A177-3AD203B41FA5}">
                      <a16:colId xmlns:a16="http://schemas.microsoft.com/office/drawing/2014/main" val="1875615419"/>
                    </a:ext>
                  </a:extLst>
                </a:gridCol>
                <a:gridCol w="1699592">
                  <a:extLst>
                    <a:ext uri="{9D8B030D-6E8A-4147-A177-3AD203B41FA5}">
                      <a16:colId xmlns:a16="http://schemas.microsoft.com/office/drawing/2014/main" val="1359824775"/>
                    </a:ext>
                  </a:extLst>
                </a:gridCol>
              </a:tblGrid>
              <a:tr h="392048">
                <a:tc>
                  <a:txBody>
                    <a:bodyPr/>
                    <a:lstStyle/>
                    <a:p>
                      <a:pPr algn="l" fontAlgn="b"/>
                      <a:r>
                        <a:rPr lang="en-GB" sz="900" b="1" i="0" u="none" strike="noStrike" dirty="0">
                          <a:solidFill>
                            <a:srgbClr val="000000"/>
                          </a:solidFill>
                          <a:effectLst/>
                          <a:latin typeface="Calibri" panose="020F0502020204030204" pitchFamily="34" charset="0"/>
                        </a:rPr>
                        <a:t>Trust</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25th May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26th May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a:solidFill>
                            <a:srgbClr val="000000"/>
                          </a:solidFill>
                          <a:effectLst/>
                          <a:latin typeface="Calibri" panose="020F0502020204030204" pitchFamily="34" charset="0"/>
                        </a:rPr>
                        <a:t>27th May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28th May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a:solidFill>
                            <a:srgbClr val="000000"/>
                          </a:solidFill>
                          <a:effectLst/>
                          <a:latin typeface="Calibri" panose="020F0502020204030204" pitchFamily="34" charset="0"/>
                        </a:rPr>
                        <a:t>29th May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a:solidFill>
                            <a:srgbClr val="000000"/>
                          </a:solidFill>
                          <a:effectLst/>
                          <a:latin typeface="Calibri" panose="020F0502020204030204" pitchFamily="34" charset="0"/>
                        </a:rPr>
                        <a:t>30th May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31st May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1st June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2nd June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3rd June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1" i="0" u="none" strike="noStrike" dirty="0">
                          <a:solidFill>
                            <a:srgbClr val="000000"/>
                          </a:solidFill>
                          <a:effectLst/>
                          <a:latin typeface="Calibri" panose="020F0502020204030204" pitchFamily="34" charset="0"/>
                        </a:rPr>
                        <a:t>4th June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1" i="0" u="none" strike="noStrike" dirty="0">
                          <a:solidFill>
                            <a:srgbClr val="000000"/>
                          </a:solidFill>
                          <a:effectLst/>
                          <a:latin typeface="Calibri" panose="020F0502020204030204" pitchFamily="34" charset="0"/>
                        </a:rPr>
                        <a:t>5th June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1" i="0" u="none" strike="noStrike" dirty="0">
                          <a:solidFill>
                            <a:srgbClr val="000000"/>
                          </a:solidFill>
                          <a:effectLst/>
                          <a:latin typeface="Calibri" panose="020F0502020204030204" pitchFamily="34" charset="0"/>
                        </a:rPr>
                        <a:t>6th June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1" i="0" u="none" strike="noStrike" dirty="0">
                          <a:solidFill>
                            <a:srgbClr val="000000"/>
                          </a:solidFill>
                          <a:effectLst/>
                          <a:latin typeface="Calibri" panose="020F0502020204030204" pitchFamily="34" charset="0"/>
                        </a:rPr>
                        <a:t>7th June 2020</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1" i="0" u="none" strike="noStrike">
                          <a:solidFill>
                            <a:srgbClr val="000000"/>
                          </a:solidFill>
                          <a:effectLst/>
                          <a:latin typeface="Calibri" panose="020F0502020204030204" pitchFamily="34" charset="0"/>
                        </a:rPr>
                        <a:t>Total deaths reported in Trust so far</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GB" sz="900" b="1" i="0" u="none" strike="noStrike" dirty="0">
                          <a:solidFill>
                            <a:srgbClr val="000000"/>
                          </a:solidFill>
                          <a:effectLst/>
                          <a:latin typeface="Calibri" panose="020F0502020204030204" pitchFamily="34" charset="0"/>
                        </a:rPr>
                        <a:t>Crude rate deaths per 100,000 emergency catchment population</a:t>
                      </a:r>
                    </a:p>
                  </a:txBody>
                  <a:tcPr marL="9525" marR="9525" marT="952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17894899"/>
                  </a:ext>
                </a:extLst>
              </a:tr>
              <a:tr h="232039">
                <a:tc>
                  <a:txBody>
                    <a:bodyPr/>
                    <a:lstStyle/>
                    <a:p>
                      <a:pPr algn="l" fontAlgn="b"/>
                      <a:r>
                        <a:rPr lang="en-GB" sz="900" b="0" i="0" u="none" strike="noStrike">
                          <a:solidFill>
                            <a:srgbClr val="000000"/>
                          </a:solidFill>
                          <a:effectLst/>
                          <a:latin typeface="Calibri" panose="020F0502020204030204" pitchFamily="34" charset="0"/>
                        </a:rPr>
                        <a:t>Brighton and Sussex University Hospitals NHS Trust</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4</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dirty="0">
                          <a:solidFill>
                            <a:srgbClr val="000000"/>
                          </a:solidFill>
                          <a:effectLst/>
                          <a:latin typeface="Calibri" panose="020F0502020204030204" pitchFamily="34" charset="0"/>
                        </a:rPr>
                        <a:t>1</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dirty="0">
                          <a:solidFill>
                            <a:srgbClr val="000000"/>
                          </a:solidFill>
                          <a:effectLst/>
                          <a:latin typeface="Calibri" panose="020F0502020204030204" pitchFamily="34" charset="0"/>
                        </a:rPr>
                        <a:t>0</a:t>
                      </a:r>
                    </a:p>
                  </a:txBody>
                  <a:tcPr marL="9525" marR="9525" marT="9525" marB="0">
                    <a:lnL>
                      <a:noFill/>
                    </a:lnL>
                    <a:lnR>
                      <a:noFill/>
                    </a:lnR>
                    <a:lnT w="6350" cap="flat" cmpd="sng" algn="ctr">
                      <a:solidFill>
                        <a:srgbClr val="000000"/>
                      </a:solidFill>
                      <a:prstDash val="solid"/>
                      <a:round/>
                      <a:headEnd type="none" w="med" len="med"/>
                      <a:tailEnd type="none" w="med" len="med"/>
                    </a:lnT>
                    <a:lnB>
                      <a:noFill/>
                    </a:lnB>
                    <a:solidFill>
                      <a:srgbClr val="E7E6E6"/>
                    </a:solidFill>
                  </a:tcPr>
                </a:tc>
                <a:tc>
                  <a:txBody>
                    <a:bodyPr/>
                    <a:lstStyle/>
                    <a:p>
                      <a:pPr algn="r" fontAlgn="b"/>
                      <a:r>
                        <a:rPr lang="en-GB" sz="900" b="0" i="0" u="none" strike="noStrike" dirty="0">
                          <a:solidFill>
                            <a:srgbClr val="000000"/>
                          </a:solidFill>
                          <a:effectLst/>
                          <a:latin typeface="Calibri" panose="020F0502020204030204" pitchFamily="34" charset="0"/>
                        </a:rPr>
                        <a:t>0</a:t>
                      </a:r>
                    </a:p>
                  </a:txBody>
                  <a:tcPr marL="9525" marR="9525" marT="9525" marB="0">
                    <a:lnL>
                      <a:noFill/>
                    </a:lnL>
                    <a:lnR>
                      <a:noFill/>
                    </a:lnR>
                    <a:lnT w="6350" cap="flat" cmpd="sng" algn="ctr">
                      <a:solidFill>
                        <a:srgbClr val="000000"/>
                      </a:solidFill>
                      <a:prstDash val="solid"/>
                      <a:round/>
                      <a:headEnd type="none" w="med" len="med"/>
                      <a:tailEnd type="none" w="med" len="med"/>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w="6350" cap="flat" cmpd="sng" algn="ctr">
                      <a:solidFill>
                        <a:srgbClr val="000000"/>
                      </a:solidFill>
                      <a:prstDash val="solid"/>
                      <a:round/>
                      <a:headEnd type="none" w="med" len="med"/>
                      <a:tailEnd type="none" w="med" len="med"/>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w="6350" cap="flat" cmpd="sng" algn="ctr">
                      <a:solidFill>
                        <a:srgbClr val="000000"/>
                      </a:solidFill>
                      <a:prstDash val="solid"/>
                      <a:round/>
                      <a:headEnd type="none" w="med" len="med"/>
                      <a:tailEnd type="none" w="med" len="med"/>
                    </a:lnT>
                    <a:lnB>
                      <a:noFill/>
                    </a:lnB>
                    <a:solidFill>
                      <a:srgbClr val="E7E6E6"/>
                    </a:solidFill>
                  </a:tcPr>
                </a:tc>
                <a:tc>
                  <a:txBody>
                    <a:bodyPr/>
                    <a:lstStyle/>
                    <a:p>
                      <a:pPr algn="r" fontAlgn="b"/>
                      <a:r>
                        <a:rPr lang="en-GB" sz="900" b="0" i="0" u="none" strike="noStrike" dirty="0">
                          <a:solidFill>
                            <a:srgbClr val="000000"/>
                          </a:solidFill>
                          <a:effectLst/>
                          <a:latin typeface="Calibri" panose="020F0502020204030204" pitchFamily="34" charset="0"/>
                        </a:rPr>
                        <a:t>0</a:t>
                      </a:r>
                    </a:p>
                  </a:txBody>
                  <a:tcPr marL="9525" marR="9525" marT="9525" marB="0">
                    <a:lnL>
                      <a:noFill/>
                    </a:lnL>
                    <a:lnR>
                      <a:noFill/>
                    </a:lnR>
                    <a:lnT w="6350" cap="flat" cmpd="sng" algn="ctr">
                      <a:solidFill>
                        <a:srgbClr val="000000"/>
                      </a:solidFill>
                      <a:prstDash val="solid"/>
                      <a:round/>
                      <a:headEnd type="none" w="med" len="med"/>
                      <a:tailEnd type="none" w="med" len="med"/>
                    </a:lnT>
                    <a:lnB>
                      <a:noFill/>
                    </a:lnB>
                    <a:solidFill>
                      <a:srgbClr val="E7E6E6"/>
                    </a:solidFill>
                  </a:tcPr>
                </a:tc>
                <a:tc>
                  <a:txBody>
                    <a:bodyPr/>
                    <a:lstStyle/>
                    <a:p>
                      <a:pPr algn="r" fontAlgn="b"/>
                      <a:r>
                        <a:rPr lang="en-GB" sz="900" b="0" i="0" u="none" strike="noStrike" dirty="0">
                          <a:solidFill>
                            <a:srgbClr val="000000"/>
                          </a:solidFill>
                          <a:effectLst/>
                          <a:latin typeface="Calibri" panose="020F0502020204030204" pitchFamily="34" charset="0"/>
                        </a:rPr>
                        <a:t>136</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25.4 per 100,000 (21.3-30)</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92662738"/>
                  </a:ext>
                </a:extLst>
              </a:tr>
              <a:tr h="215626">
                <a:tc>
                  <a:txBody>
                    <a:bodyPr/>
                    <a:lstStyle/>
                    <a:p>
                      <a:pPr algn="l" fontAlgn="b"/>
                      <a:r>
                        <a:rPr lang="en-GB" sz="900" b="0" i="0" u="none" strike="noStrike">
                          <a:solidFill>
                            <a:srgbClr val="000000"/>
                          </a:solidFill>
                          <a:effectLst/>
                          <a:latin typeface="Calibri" panose="020F0502020204030204" pitchFamily="34" charset="0"/>
                        </a:rPr>
                        <a:t>East Sussex Healthcare NHS Trust</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dirty="0">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dirty="0">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82</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22.5 per 100,000 (17.9-27.9)</a:t>
                      </a:r>
                    </a:p>
                  </a:txBody>
                  <a:tcPr marL="9525" marR="9525" marT="9525" marB="0">
                    <a:lnL>
                      <a:noFill/>
                    </a:lnL>
                    <a:lnR>
                      <a:noFill/>
                    </a:lnR>
                    <a:lnT>
                      <a:noFill/>
                    </a:lnT>
                    <a:lnB>
                      <a:noFill/>
                    </a:lnB>
                  </a:tcPr>
                </a:tc>
                <a:extLst>
                  <a:ext uri="{0D108BD9-81ED-4DB2-BD59-A6C34878D82A}">
                    <a16:rowId xmlns:a16="http://schemas.microsoft.com/office/drawing/2014/main" val="2823211010"/>
                  </a:ext>
                </a:extLst>
              </a:tr>
              <a:tr h="215626">
                <a:tc>
                  <a:txBody>
                    <a:bodyPr/>
                    <a:lstStyle/>
                    <a:p>
                      <a:pPr algn="l" fontAlgn="b"/>
                      <a:r>
                        <a:rPr lang="en-GB" sz="900" b="0" i="0" u="none" strike="noStrike">
                          <a:solidFill>
                            <a:srgbClr val="000000"/>
                          </a:solidFill>
                          <a:effectLst/>
                          <a:latin typeface="Calibri" panose="020F0502020204030204" pitchFamily="34" charset="0"/>
                        </a:rPr>
                        <a:t>Surrey and Sussex Healthcare NHS Trust</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900" b="0" i="0" u="none" strike="noStrike" dirty="0">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250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65.4 per 100,000 (57.5-74)</a:t>
                      </a:r>
                    </a:p>
                  </a:txBody>
                  <a:tcPr marL="9525" marR="9525" marT="9525" marB="0">
                    <a:lnL>
                      <a:noFill/>
                    </a:lnL>
                    <a:lnR>
                      <a:noFill/>
                    </a:lnR>
                    <a:lnT>
                      <a:noFill/>
                    </a:lnT>
                    <a:lnB>
                      <a:noFill/>
                    </a:lnB>
                  </a:tcPr>
                </a:tc>
                <a:extLst>
                  <a:ext uri="{0D108BD9-81ED-4DB2-BD59-A6C34878D82A}">
                    <a16:rowId xmlns:a16="http://schemas.microsoft.com/office/drawing/2014/main" val="2892782944"/>
                  </a:ext>
                </a:extLst>
              </a:tr>
              <a:tr h="215626">
                <a:tc>
                  <a:txBody>
                    <a:bodyPr/>
                    <a:lstStyle/>
                    <a:p>
                      <a:pPr algn="l" fontAlgn="b"/>
                      <a:r>
                        <a:rPr lang="en-GB" sz="900" b="0" i="0" u="none" strike="noStrike">
                          <a:solidFill>
                            <a:srgbClr val="000000"/>
                          </a:solidFill>
                          <a:effectLst/>
                          <a:latin typeface="Calibri" panose="020F0502020204030204" pitchFamily="34" charset="0"/>
                        </a:rPr>
                        <a:t>Sussex Community NHS Foundation Trust</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dirty="0">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dirty="0">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dirty="0">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dirty="0">
                          <a:solidFill>
                            <a:srgbClr val="000000"/>
                          </a:solidFill>
                          <a:effectLst/>
                          <a:latin typeface="Calibri" panose="020F0502020204030204" pitchFamily="34" charset="0"/>
                        </a:rPr>
                        <a:t>17</a:t>
                      </a:r>
                    </a:p>
                  </a:txBody>
                  <a:tcPr marL="9525" marR="9525" marT="9525" marB="0">
                    <a:lnL>
                      <a:noFill/>
                    </a:lnL>
                    <a:lnR>
                      <a:noFill/>
                    </a:lnR>
                    <a:lnT>
                      <a:noFill/>
                    </a:lnT>
                    <a:lnB>
                      <a:noFill/>
                    </a:lnB>
                  </a:tcPr>
                </a:tc>
                <a:tc>
                  <a:txBody>
                    <a:bodyPr/>
                    <a:lstStyle/>
                    <a:p>
                      <a:pPr algn="r" fontAlgn="b"/>
                      <a:r>
                        <a:rPr lang="en-GB" sz="900" b="0" i="0" u="none" strike="noStrike" dirty="0">
                          <a:solidFill>
                            <a:srgbClr val="000000"/>
                          </a:solidFill>
                          <a:effectLst/>
                          <a:latin typeface="Calibri" panose="020F0502020204030204" pitchFamily="34" charset="0"/>
                        </a:rPr>
                        <a:t>-</a:t>
                      </a:r>
                    </a:p>
                  </a:txBody>
                  <a:tcPr marL="9525" marR="9525" marT="9525" marB="0">
                    <a:lnL>
                      <a:noFill/>
                    </a:lnL>
                    <a:lnR>
                      <a:noFill/>
                    </a:lnR>
                    <a:lnT>
                      <a:noFill/>
                    </a:lnT>
                    <a:lnB>
                      <a:noFill/>
                    </a:lnB>
                  </a:tcPr>
                </a:tc>
                <a:extLst>
                  <a:ext uri="{0D108BD9-81ED-4DB2-BD59-A6C34878D82A}">
                    <a16:rowId xmlns:a16="http://schemas.microsoft.com/office/drawing/2014/main" val="3216640812"/>
                  </a:ext>
                </a:extLst>
              </a:tr>
              <a:tr h="215626">
                <a:tc>
                  <a:txBody>
                    <a:bodyPr/>
                    <a:lstStyle/>
                    <a:p>
                      <a:pPr algn="l" fontAlgn="b"/>
                      <a:r>
                        <a:rPr lang="en-GB" sz="900" b="0" i="0" u="none" strike="noStrike">
                          <a:solidFill>
                            <a:srgbClr val="000000"/>
                          </a:solidFill>
                          <a:effectLst/>
                          <a:latin typeface="Calibri" panose="020F0502020204030204" pitchFamily="34" charset="0"/>
                        </a:rPr>
                        <a:t>Western Sussex Hospitals NHS Foundation Trust</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1</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0</a:t>
                      </a:r>
                    </a:p>
                  </a:txBody>
                  <a:tcPr marL="9525" marR="9525" marT="9525" marB="0">
                    <a:lnL>
                      <a:noFill/>
                    </a:lnL>
                    <a:lnR>
                      <a:noFill/>
                    </a:lnR>
                    <a:lnT>
                      <a:noFill/>
                    </a:lnT>
                    <a:lnB>
                      <a:noFill/>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111</a:t>
                      </a:r>
                    </a:p>
                  </a:txBody>
                  <a:tcPr marL="9525" marR="9525" marT="9525" marB="0">
                    <a:lnL>
                      <a:noFill/>
                    </a:lnL>
                    <a:lnR>
                      <a:noFill/>
                    </a:lnR>
                    <a:lnT>
                      <a:noFill/>
                    </a:lnT>
                    <a:lnB>
                      <a:noFill/>
                    </a:lnB>
                  </a:tcPr>
                </a:tc>
                <a:tc>
                  <a:txBody>
                    <a:bodyPr/>
                    <a:lstStyle/>
                    <a:p>
                      <a:pPr algn="r" fontAlgn="b"/>
                      <a:r>
                        <a:rPr lang="en-GB" sz="900" b="0" i="0" u="none" strike="noStrike" dirty="0">
                          <a:solidFill>
                            <a:srgbClr val="000000"/>
                          </a:solidFill>
                          <a:effectLst/>
                          <a:latin typeface="Calibri" panose="020F0502020204030204" pitchFamily="34" charset="0"/>
                        </a:rPr>
                        <a:t>23.3 per 100,000 (19.1-28)</a:t>
                      </a:r>
                    </a:p>
                  </a:txBody>
                  <a:tcPr marL="9525" marR="9525" marT="9525" marB="0">
                    <a:lnL>
                      <a:noFill/>
                    </a:lnL>
                    <a:lnR>
                      <a:noFill/>
                    </a:lnR>
                    <a:lnT>
                      <a:noFill/>
                    </a:lnT>
                    <a:lnB>
                      <a:noFill/>
                    </a:lnB>
                  </a:tcPr>
                </a:tc>
                <a:extLst>
                  <a:ext uri="{0D108BD9-81ED-4DB2-BD59-A6C34878D82A}">
                    <a16:rowId xmlns:a16="http://schemas.microsoft.com/office/drawing/2014/main" val="950255750"/>
                  </a:ext>
                </a:extLst>
              </a:tr>
              <a:tr h="215626">
                <a:tc>
                  <a:txBody>
                    <a:bodyPr/>
                    <a:lstStyle/>
                    <a:p>
                      <a:pPr algn="l" fontAlgn="b"/>
                      <a:r>
                        <a:rPr lang="en-GB" sz="900" b="0" i="0" u="none" strike="noStrike">
                          <a:solidFill>
                            <a:srgbClr val="000000"/>
                          </a:solidFill>
                          <a:effectLst/>
                          <a:latin typeface="Calibri" panose="020F0502020204030204" pitchFamily="34" charset="0"/>
                        </a:rPr>
                        <a:t>England</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131</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135</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115</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118</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106</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89</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77</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89</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97</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93</a:t>
                      </a:r>
                    </a:p>
                  </a:txBody>
                  <a:tcPr marL="9525" marR="9525" marT="9525" marB="0">
                    <a:lnL>
                      <a:noFill/>
                    </a:lnL>
                    <a:lnR>
                      <a:noFill/>
                    </a:lnR>
                    <a:lnT>
                      <a:noFill/>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64</a:t>
                      </a:r>
                    </a:p>
                  </a:txBody>
                  <a:tcPr marL="9525" marR="9525" marT="9525" marB="0">
                    <a:lnL>
                      <a:noFill/>
                    </a:lnL>
                    <a:lnR>
                      <a:noFill/>
                    </a:lnR>
                    <a:lnT>
                      <a:noFill/>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54</a:t>
                      </a:r>
                    </a:p>
                  </a:txBody>
                  <a:tcPr marL="9525" marR="9525" marT="9525" marB="0">
                    <a:lnL>
                      <a:noFill/>
                    </a:lnL>
                    <a:lnR>
                      <a:noFill/>
                    </a:lnR>
                    <a:lnT>
                      <a:noFill/>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43</a:t>
                      </a:r>
                    </a:p>
                  </a:txBody>
                  <a:tcPr marL="9525" marR="9525" marT="9525" marB="0">
                    <a:lnL>
                      <a:noFill/>
                    </a:lnL>
                    <a:lnR>
                      <a:noFill/>
                    </a:lnR>
                    <a:lnT>
                      <a:noFill/>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0" i="0" u="none" strike="noStrike">
                          <a:solidFill>
                            <a:srgbClr val="000000"/>
                          </a:solidFill>
                          <a:effectLst/>
                          <a:latin typeface="Calibri" panose="020F0502020204030204" pitchFamily="34" charset="0"/>
                        </a:rPr>
                        <a:t>10</a:t>
                      </a:r>
                    </a:p>
                  </a:txBody>
                  <a:tcPr marL="9525" marR="9525" marT="9525" marB="0">
                    <a:lnL>
                      <a:noFill/>
                    </a:lnL>
                    <a:lnR>
                      <a:noFill/>
                    </a:lnR>
                    <a:lnT>
                      <a:noFill/>
                    </a:lnT>
                    <a:lnB w="6350" cap="flat" cmpd="sng" algn="ctr">
                      <a:solidFill>
                        <a:srgbClr val="000000"/>
                      </a:solidFill>
                      <a:prstDash val="solid"/>
                      <a:round/>
                      <a:headEnd type="none" w="med" len="med"/>
                      <a:tailEnd type="none" w="med" len="med"/>
                    </a:lnB>
                    <a:solidFill>
                      <a:srgbClr val="E7E6E6"/>
                    </a:solidFill>
                  </a:tcPr>
                </a:tc>
                <a:tc>
                  <a:txBody>
                    <a:bodyPr/>
                    <a:lstStyle/>
                    <a:p>
                      <a:pPr algn="r" fontAlgn="b"/>
                      <a:r>
                        <a:rPr lang="en-GB" sz="900" b="0" i="0" u="none" strike="noStrike" dirty="0">
                          <a:solidFill>
                            <a:srgbClr val="000000"/>
                          </a:solidFill>
                          <a:effectLst/>
                          <a:latin typeface="Calibri" panose="020F0502020204030204" pitchFamily="34" charset="0"/>
                        </a:rPr>
                        <a:t>27,489</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16690161"/>
                  </a:ext>
                </a:extLst>
              </a:tr>
            </a:tbl>
          </a:graphicData>
        </a:graphic>
      </p:graphicFrame>
      <p:pic>
        <p:nvPicPr>
          <p:cNvPr id="4" name="Picture 3">
            <a:extLst>
              <a:ext uri="{FF2B5EF4-FFF2-40B4-BE49-F238E27FC236}">
                <a16:creationId xmlns:a16="http://schemas.microsoft.com/office/drawing/2014/main" id="{AAADFE9C-BC6D-8F4B-93A5-0CCF259F14C8}"/>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362715" y="657361"/>
            <a:ext cx="6556194" cy="3338803"/>
          </a:xfrm>
          <a:prstGeom prst="rect">
            <a:avLst/>
          </a:prstGeom>
        </p:spPr>
      </p:pic>
      <p:sp>
        <p:nvSpPr>
          <p:cNvPr id="6" name="TextBox 5">
            <a:extLst>
              <a:ext uri="{FF2B5EF4-FFF2-40B4-BE49-F238E27FC236}">
                <a16:creationId xmlns:a16="http://schemas.microsoft.com/office/drawing/2014/main" id="{892B1B61-9857-5544-846B-EC87B21B5D0E}"/>
              </a:ext>
            </a:extLst>
          </p:cNvPr>
          <p:cNvSpPr txBox="1"/>
          <p:nvPr/>
        </p:nvSpPr>
        <p:spPr>
          <a:xfrm>
            <a:off x="6814628" y="6131043"/>
            <a:ext cx="2917769" cy="400110"/>
          </a:xfrm>
          <a:prstGeom prst="rect">
            <a:avLst/>
          </a:prstGeom>
          <a:noFill/>
        </p:spPr>
        <p:txBody>
          <a:bodyPr wrap="square" rtlCol="0">
            <a:spAutoFit/>
          </a:bodyPr>
          <a:lstStyle/>
          <a:p>
            <a:pPr fontAlgn="base"/>
            <a:r>
              <a:rPr lang="en-GB" sz="1000" dirty="0">
                <a:solidFill>
                  <a:srgbClr val="FF0000"/>
                </a:solidFill>
              </a:rPr>
              <a:t>These five days should be treated </a:t>
            </a:r>
          </a:p>
          <a:p>
            <a:pPr fontAlgn="base"/>
            <a:r>
              <a:rPr lang="en-GB" sz="1000" dirty="0">
                <a:solidFill>
                  <a:srgbClr val="FF0000"/>
                </a:solidFill>
              </a:rPr>
              <a:t>as incomplete.</a:t>
            </a:r>
          </a:p>
        </p:txBody>
      </p:sp>
      <p:sp>
        <p:nvSpPr>
          <p:cNvPr id="7" name="TextBox 6">
            <a:extLst>
              <a:ext uri="{FF2B5EF4-FFF2-40B4-BE49-F238E27FC236}">
                <a16:creationId xmlns:a16="http://schemas.microsoft.com/office/drawing/2014/main" id="{F21DF931-447C-2D40-9704-B2152AA0DF9F}"/>
              </a:ext>
            </a:extLst>
          </p:cNvPr>
          <p:cNvSpPr txBox="1"/>
          <p:nvPr/>
        </p:nvSpPr>
        <p:spPr>
          <a:xfrm>
            <a:off x="362714" y="4109807"/>
            <a:ext cx="6515823" cy="276999"/>
          </a:xfrm>
          <a:prstGeom prst="rect">
            <a:avLst/>
          </a:prstGeom>
          <a:noFill/>
        </p:spPr>
        <p:txBody>
          <a:bodyPr wrap="none" rtlCol="0">
            <a:spAutoFit/>
          </a:bodyPr>
          <a:lstStyle/>
          <a:p>
            <a:r>
              <a:rPr lang="en-US" sz="1200" b="1" dirty="0"/>
              <a:t>Daily hospital deaths notified to Department for Health and Social Care; last 14 days to 07/06/2020</a:t>
            </a:r>
          </a:p>
        </p:txBody>
      </p:sp>
    </p:spTree>
    <p:extLst>
      <p:ext uri="{BB962C8B-B14F-4D97-AF65-F5344CB8AC3E}">
        <p14:creationId xmlns:p14="http://schemas.microsoft.com/office/powerpoint/2010/main" val="6739846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207CA33-98E4-49DA-8766-BEEABBA0F2F6}"/>
              </a:ext>
            </a:extLst>
          </p:cNvPr>
          <p:cNvSpPr txBox="1"/>
          <p:nvPr/>
        </p:nvSpPr>
        <p:spPr>
          <a:xfrm>
            <a:off x="377687" y="159025"/>
            <a:ext cx="11550610" cy="369332"/>
          </a:xfrm>
          <a:prstGeom prst="rect">
            <a:avLst/>
          </a:prstGeom>
          <a:solidFill>
            <a:schemeClr val="bg1">
              <a:lumMod val="75000"/>
            </a:schemeClr>
          </a:solidFill>
        </p:spPr>
        <p:txBody>
          <a:bodyPr wrap="square" rtlCol="0">
            <a:spAutoFit/>
          </a:bodyPr>
          <a:lstStyle/>
          <a:p>
            <a:r>
              <a:rPr lang="en-GB" b="1" dirty="0"/>
              <a:t>Deaths – ONS Data –</a:t>
            </a:r>
            <a:r>
              <a:rPr lang="en-GB" dirty="0"/>
              <a:t> </a:t>
            </a:r>
            <a:r>
              <a:rPr lang="en-GB" dirty="0">
                <a:solidFill>
                  <a:srgbClr val="FF0000"/>
                </a:solidFill>
              </a:rPr>
              <a:t>UPDATE</a:t>
            </a:r>
            <a:r>
              <a:rPr lang="en-GB" dirty="0">
                <a:solidFill>
                  <a:schemeClr val="bg1"/>
                </a:solidFill>
              </a:rPr>
              <a:t> </a:t>
            </a:r>
          </a:p>
        </p:txBody>
      </p:sp>
      <p:sp>
        <p:nvSpPr>
          <p:cNvPr id="5" name="TextBox 4">
            <a:extLst>
              <a:ext uri="{FF2B5EF4-FFF2-40B4-BE49-F238E27FC236}">
                <a16:creationId xmlns:a16="http://schemas.microsoft.com/office/drawing/2014/main" id="{EA7670A2-14AA-4A51-BE7B-5098762085B7}"/>
              </a:ext>
            </a:extLst>
          </p:cNvPr>
          <p:cNvSpPr txBox="1"/>
          <p:nvPr/>
        </p:nvSpPr>
        <p:spPr>
          <a:xfrm>
            <a:off x="377687" y="596376"/>
            <a:ext cx="11482081" cy="5909310"/>
          </a:xfrm>
          <a:prstGeom prst="rect">
            <a:avLst/>
          </a:prstGeom>
          <a:noFill/>
        </p:spPr>
        <p:txBody>
          <a:bodyPr wrap="square" rtlCol="0">
            <a:spAutoFit/>
          </a:bodyPr>
          <a:lstStyle/>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ONS have released (as of 07/06/2020) weekly deaths broken down to local authority level, of all deaths and Covid-19 deaths. This dataset will be published every week and includes deaths outside of hospital.</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Weekly deaths are provided for 2020 and from March 31 Covid-19 deaths relate to any death involving coronavirus (Covid-19), </a:t>
            </a:r>
            <a:r>
              <a:rPr lang="en-GB" sz="1400" b="1" dirty="0"/>
              <a:t>based on any mention of Covid-19 on the death certificate. </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Two sets of tables are available, one set based on the date of registration and one set based on date of occurrence of death. There can be a time lag between a death taking place and the subsequent registration. The tables presented here include deaths that occurred up to 29th May but were registered up to 6th June. </a:t>
            </a:r>
            <a:r>
              <a:rPr lang="en-GB" sz="1400" dirty="0">
                <a:solidFill>
                  <a:srgbClr val="FF0000"/>
                </a:solidFill>
              </a:rPr>
              <a:t>This means there may be some revisions to the dataset for recent weeks, notably in relation to deaths by date of occurrence as registrations are subsequently made. These slides relate to date of occurrence not registration.</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In the main data are provided at upper tier Local Authority level (given small numbers, at present, below this in terms of Covid-19), ONS release data at lower tier authority and where appropriate these figures are included. </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b="1" i="1" dirty="0">
                <a:solidFill>
                  <a:schemeClr val="accent1"/>
                </a:solidFill>
              </a:rPr>
              <a:t>Note: </a:t>
            </a:r>
            <a:r>
              <a:rPr lang="en-GB" sz="1400" i="1" dirty="0">
                <a:solidFill>
                  <a:schemeClr val="accent1"/>
                </a:solidFill>
              </a:rPr>
              <a:t>only deaths (whether Covid-19 or all cause) by place (setting of death) by local authority of usual residence are published on a weekly basis. We do not currently have weekly data on age, gender, or underlying condition at this geographical level. </a:t>
            </a:r>
          </a:p>
          <a:p>
            <a:pPr marL="285750" indent="-285750">
              <a:buFont typeface="Arial" panose="020B0604020202020204" pitchFamily="34" charset="0"/>
              <a:buChar char="•"/>
            </a:pPr>
            <a:endParaRPr lang="en-GB" sz="1400" i="1" dirty="0">
              <a:solidFill>
                <a:schemeClr val="accent1"/>
              </a:solidFill>
            </a:endParaRPr>
          </a:p>
          <a:p>
            <a:pPr marL="285750" indent="-285750">
              <a:buFont typeface="Arial" panose="020B0604020202020204" pitchFamily="34" charset="0"/>
              <a:buChar char="•"/>
            </a:pPr>
            <a:r>
              <a:rPr lang="en-GB" sz="1400" i="1" dirty="0">
                <a:solidFill>
                  <a:schemeClr val="accent1"/>
                </a:solidFill>
              </a:rPr>
              <a:t>However, age-standardised data on cumulative deaths occurring between 01/03/2020 and 17/04/2020 by sex at local level are presented here and will be updated as soon as more recent data becomes available. It is anticipated that a new release of this age-standardised data will be published on Friday 12</a:t>
            </a:r>
            <a:r>
              <a:rPr lang="en-GB" sz="1400" i="1" baseline="30000" dirty="0">
                <a:solidFill>
                  <a:schemeClr val="accent1"/>
                </a:solidFill>
              </a:rPr>
              <a:t>th</a:t>
            </a:r>
            <a:r>
              <a:rPr lang="en-GB" sz="1400" i="1" dirty="0">
                <a:solidFill>
                  <a:schemeClr val="accent1"/>
                </a:solidFill>
              </a:rPr>
              <a:t> June.</a:t>
            </a:r>
          </a:p>
          <a:p>
            <a:pPr marL="285750" indent="-285750">
              <a:buFont typeface="Arial" panose="020B0604020202020204" pitchFamily="34" charset="0"/>
              <a:buChar char="•"/>
            </a:pPr>
            <a:endParaRPr lang="en-GB" sz="1400" i="1" dirty="0">
              <a:solidFill>
                <a:schemeClr val="accent1"/>
              </a:solidFill>
            </a:endParaRPr>
          </a:p>
          <a:p>
            <a:pPr marL="285750" indent="-285750">
              <a:buFont typeface="Arial" panose="020B0604020202020204" pitchFamily="34" charset="0"/>
              <a:buChar char="•"/>
            </a:pPr>
            <a:r>
              <a:rPr lang="en-GB" sz="1400" i="1" dirty="0">
                <a:solidFill>
                  <a:schemeClr val="accent1"/>
                </a:solidFill>
              </a:rPr>
              <a:t>Mortality data for deaths occurring in hospitals are also available and these are published by hospital trust, with data being updated daily.</a:t>
            </a:r>
          </a:p>
          <a:p>
            <a:pPr marL="285750" indent="-285750">
              <a:buFont typeface="Arial" panose="020B0604020202020204" pitchFamily="34" charset="0"/>
              <a:buChar char="•"/>
            </a:pPr>
            <a:endParaRPr lang="en-GB" sz="1400" i="1" dirty="0">
              <a:solidFill>
                <a:schemeClr val="accent1"/>
              </a:solidFill>
            </a:endParaRPr>
          </a:p>
          <a:p>
            <a:r>
              <a:rPr lang="en-GB" sz="1400" dirty="0">
                <a:hlinkClick r:id="rId2">
                  <a:extLst>
                    <a:ext uri="{A12FA001-AC4F-418D-AE19-62706E023703}">
                      <ahyp:hlinkClr xmlns:ahyp="http://schemas.microsoft.com/office/drawing/2018/hyperlinkcolor" val="tx"/>
                    </a:ext>
                  </a:extLst>
                </a:hlinkClick>
              </a:rPr>
              <a:t>Jacqueline.clay@westsussex.gov.uk</a:t>
            </a:r>
            <a:endParaRPr lang="en-GB" sz="1400" dirty="0"/>
          </a:p>
          <a:p>
            <a:r>
              <a:rPr lang="en-GB" sz="1400" dirty="0"/>
              <a:t>0330 222 8684</a:t>
            </a:r>
          </a:p>
          <a:p>
            <a:r>
              <a:rPr lang="en-GB" sz="1400" dirty="0"/>
              <a:t>Please call if you have queries about the data in the slides</a:t>
            </a:r>
          </a:p>
        </p:txBody>
      </p:sp>
    </p:spTree>
    <p:extLst>
      <p:ext uri="{BB962C8B-B14F-4D97-AF65-F5344CB8AC3E}">
        <p14:creationId xmlns:p14="http://schemas.microsoft.com/office/powerpoint/2010/main" val="36290226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207CA33-98E4-49DA-8766-BEEABBA0F2F6}"/>
              </a:ext>
            </a:extLst>
          </p:cNvPr>
          <p:cNvSpPr txBox="1"/>
          <p:nvPr/>
        </p:nvSpPr>
        <p:spPr>
          <a:xfrm>
            <a:off x="377687" y="159025"/>
            <a:ext cx="11550610" cy="369332"/>
          </a:xfrm>
          <a:prstGeom prst="rect">
            <a:avLst/>
          </a:prstGeom>
          <a:solidFill>
            <a:schemeClr val="bg1">
              <a:lumMod val="75000"/>
            </a:schemeClr>
          </a:solidFill>
        </p:spPr>
        <p:txBody>
          <a:bodyPr wrap="square" rtlCol="0">
            <a:spAutoFit/>
          </a:bodyPr>
          <a:lstStyle/>
          <a:p>
            <a:r>
              <a:rPr lang="en-GB" b="1" dirty="0"/>
              <a:t>Deaths – ONS Data –</a:t>
            </a:r>
            <a:r>
              <a:rPr lang="en-GB" dirty="0"/>
              <a:t> </a:t>
            </a:r>
            <a:r>
              <a:rPr lang="en-GB" dirty="0">
                <a:solidFill>
                  <a:srgbClr val="FF0000"/>
                </a:solidFill>
              </a:rPr>
              <a:t>Overall Table – </a:t>
            </a:r>
            <a:r>
              <a:rPr lang="en-GB" b="1" dirty="0">
                <a:solidFill>
                  <a:srgbClr val="FF0000"/>
                </a:solidFill>
              </a:rPr>
              <a:t>Deaths by Date of Occurrence</a:t>
            </a:r>
            <a:endParaRPr lang="en-GB" b="1" dirty="0">
              <a:solidFill>
                <a:schemeClr val="bg1"/>
              </a:solidFill>
            </a:endParaRPr>
          </a:p>
        </p:txBody>
      </p:sp>
      <p:graphicFrame>
        <p:nvGraphicFramePr>
          <p:cNvPr id="2" name="Table 1">
            <a:extLst>
              <a:ext uri="{FF2B5EF4-FFF2-40B4-BE49-F238E27FC236}">
                <a16:creationId xmlns:a16="http://schemas.microsoft.com/office/drawing/2014/main" id="{63D52FAF-64A0-2F4B-BD99-5CD8B6672EAF}"/>
              </a:ext>
            </a:extLst>
          </p:cNvPr>
          <p:cNvGraphicFramePr>
            <a:graphicFrameLocks noGrp="1"/>
          </p:cNvGraphicFramePr>
          <p:nvPr/>
        </p:nvGraphicFramePr>
        <p:xfrm>
          <a:off x="377687" y="866741"/>
          <a:ext cx="11550620" cy="5337882"/>
        </p:xfrm>
        <a:graphic>
          <a:graphicData uri="http://schemas.openxmlformats.org/drawingml/2006/table">
            <a:tbl>
              <a:tblPr/>
              <a:tblGrid>
                <a:gridCol w="1208992">
                  <a:extLst>
                    <a:ext uri="{9D8B030D-6E8A-4147-A177-3AD203B41FA5}">
                      <a16:colId xmlns:a16="http://schemas.microsoft.com/office/drawing/2014/main" val="914011533"/>
                    </a:ext>
                  </a:extLst>
                </a:gridCol>
                <a:gridCol w="470074">
                  <a:extLst>
                    <a:ext uri="{9D8B030D-6E8A-4147-A177-3AD203B41FA5}">
                      <a16:colId xmlns:a16="http://schemas.microsoft.com/office/drawing/2014/main" val="1234676251"/>
                    </a:ext>
                  </a:extLst>
                </a:gridCol>
                <a:gridCol w="470074">
                  <a:extLst>
                    <a:ext uri="{9D8B030D-6E8A-4147-A177-3AD203B41FA5}">
                      <a16:colId xmlns:a16="http://schemas.microsoft.com/office/drawing/2014/main" val="4290614221"/>
                    </a:ext>
                  </a:extLst>
                </a:gridCol>
                <a:gridCol w="470074">
                  <a:extLst>
                    <a:ext uri="{9D8B030D-6E8A-4147-A177-3AD203B41FA5}">
                      <a16:colId xmlns:a16="http://schemas.microsoft.com/office/drawing/2014/main" val="3570678717"/>
                    </a:ext>
                  </a:extLst>
                </a:gridCol>
                <a:gridCol w="470074">
                  <a:extLst>
                    <a:ext uri="{9D8B030D-6E8A-4147-A177-3AD203B41FA5}">
                      <a16:colId xmlns:a16="http://schemas.microsoft.com/office/drawing/2014/main" val="3557013875"/>
                    </a:ext>
                  </a:extLst>
                </a:gridCol>
                <a:gridCol w="470074">
                  <a:extLst>
                    <a:ext uri="{9D8B030D-6E8A-4147-A177-3AD203B41FA5}">
                      <a16:colId xmlns:a16="http://schemas.microsoft.com/office/drawing/2014/main" val="3143303423"/>
                    </a:ext>
                  </a:extLst>
                </a:gridCol>
                <a:gridCol w="470074">
                  <a:extLst>
                    <a:ext uri="{9D8B030D-6E8A-4147-A177-3AD203B41FA5}">
                      <a16:colId xmlns:a16="http://schemas.microsoft.com/office/drawing/2014/main" val="811113895"/>
                    </a:ext>
                  </a:extLst>
                </a:gridCol>
                <a:gridCol w="470074">
                  <a:extLst>
                    <a:ext uri="{9D8B030D-6E8A-4147-A177-3AD203B41FA5}">
                      <a16:colId xmlns:a16="http://schemas.microsoft.com/office/drawing/2014/main" val="3260015052"/>
                    </a:ext>
                  </a:extLst>
                </a:gridCol>
                <a:gridCol w="470074">
                  <a:extLst>
                    <a:ext uri="{9D8B030D-6E8A-4147-A177-3AD203B41FA5}">
                      <a16:colId xmlns:a16="http://schemas.microsoft.com/office/drawing/2014/main" val="3530290400"/>
                    </a:ext>
                  </a:extLst>
                </a:gridCol>
                <a:gridCol w="470074">
                  <a:extLst>
                    <a:ext uri="{9D8B030D-6E8A-4147-A177-3AD203B41FA5}">
                      <a16:colId xmlns:a16="http://schemas.microsoft.com/office/drawing/2014/main" val="1016590592"/>
                    </a:ext>
                  </a:extLst>
                </a:gridCol>
                <a:gridCol w="470074">
                  <a:extLst>
                    <a:ext uri="{9D8B030D-6E8A-4147-A177-3AD203B41FA5}">
                      <a16:colId xmlns:a16="http://schemas.microsoft.com/office/drawing/2014/main" val="845157241"/>
                    </a:ext>
                  </a:extLst>
                </a:gridCol>
                <a:gridCol w="470074">
                  <a:extLst>
                    <a:ext uri="{9D8B030D-6E8A-4147-A177-3AD203B41FA5}">
                      <a16:colId xmlns:a16="http://schemas.microsoft.com/office/drawing/2014/main" val="2611672487"/>
                    </a:ext>
                  </a:extLst>
                </a:gridCol>
                <a:gridCol w="470074">
                  <a:extLst>
                    <a:ext uri="{9D8B030D-6E8A-4147-A177-3AD203B41FA5}">
                      <a16:colId xmlns:a16="http://schemas.microsoft.com/office/drawing/2014/main" val="3459487358"/>
                    </a:ext>
                  </a:extLst>
                </a:gridCol>
                <a:gridCol w="470074">
                  <a:extLst>
                    <a:ext uri="{9D8B030D-6E8A-4147-A177-3AD203B41FA5}">
                      <a16:colId xmlns:a16="http://schemas.microsoft.com/office/drawing/2014/main" val="2298555161"/>
                    </a:ext>
                  </a:extLst>
                </a:gridCol>
                <a:gridCol w="470074">
                  <a:extLst>
                    <a:ext uri="{9D8B030D-6E8A-4147-A177-3AD203B41FA5}">
                      <a16:colId xmlns:a16="http://schemas.microsoft.com/office/drawing/2014/main" val="1233904622"/>
                    </a:ext>
                  </a:extLst>
                </a:gridCol>
                <a:gridCol w="470074">
                  <a:extLst>
                    <a:ext uri="{9D8B030D-6E8A-4147-A177-3AD203B41FA5}">
                      <a16:colId xmlns:a16="http://schemas.microsoft.com/office/drawing/2014/main" val="1647108581"/>
                    </a:ext>
                  </a:extLst>
                </a:gridCol>
                <a:gridCol w="470074">
                  <a:extLst>
                    <a:ext uri="{9D8B030D-6E8A-4147-A177-3AD203B41FA5}">
                      <a16:colId xmlns:a16="http://schemas.microsoft.com/office/drawing/2014/main" val="4131586401"/>
                    </a:ext>
                  </a:extLst>
                </a:gridCol>
                <a:gridCol w="470074">
                  <a:extLst>
                    <a:ext uri="{9D8B030D-6E8A-4147-A177-3AD203B41FA5}">
                      <a16:colId xmlns:a16="http://schemas.microsoft.com/office/drawing/2014/main" val="3701799912"/>
                    </a:ext>
                  </a:extLst>
                </a:gridCol>
                <a:gridCol w="470074">
                  <a:extLst>
                    <a:ext uri="{9D8B030D-6E8A-4147-A177-3AD203B41FA5}">
                      <a16:colId xmlns:a16="http://schemas.microsoft.com/office/drawing/2014/main" val="43166036"/>
                    </a:ext>
                  </a:extLst>
                </a:gridCol>
                <a:gridCol w="470074">
                  <a:extLst>
                    <a:ext uri="{9D8B030D-6E8A-4147-A177-3AD203B41FA5}">
                      <a16:colId xmlns:a16="http://schemas.microsoft.com/office/drawing/2014/main" val="2252693503"/>
                    </a:ext>
                  </a:extLst>
                </a:gridCol>
                <a:gridCol w="470074">
                  <a:extLst>
                    <a:ext uri="{9D8B030D-6E8A-4147-A177-3AD203B41FA5}">
                      <a16:colId xmlns:a16="http://schemas.microsoft.com/office/drawing/2014/main" val="2937568516"/>
                    </a:ext>
                  </a:extLst>
                </a:gridCol>
                <a:gridCol w="470074">
                  <a:extLst>
                    <a:ext uri="{9D8B030D-6E8A-4147-A177-3AD203B41FA5}">
                      <a16:colId xmlns:a16="http://schemas.microsoft.com/office/drawing/2014/main" val="1943748713"/>
                    </a:ext>
                  </a:extLst>
                </a:gridCol>
                <a:gridCol w="470074">
                  <a:extLst>
                    <a:ext uri="{9D8B030D-6E8A-4147-A177-3AD203B41FA5}">
                      <a16:colId xmlns:a16="http://schemas.microsoft.com/office/drawing/2014/main" val="1603286018"/>
                    </a:ext>
                  </a:extLst>
                </a:gridCol>
              </a:tblGrid>
              <a:tr h="249972">
                <a:tc rowSpan="2">
                  <a:txBody>
                    <a:bodyPr/>
                    <a:lstStyle/>
                    <a:p>
                      <a:pPr algn="l" fontAlgn="ctr"/>
                      <a:r>
                        <a:rPr lang="en-GB" sz="1000" b="0" i="0" u="none" strike="noStrike" dirty="0">
                          <a:solidFill>
                            <a:srgbClr val="000000"/>
                          </a:solidFill>
                          <a:effectLst/>
                          <a:latin typeface="Calibri" panose="020F0502020204030204" pitchFamily="34" charset="0"/>
                        </a:rPr>
                        <a:t>All cause deaths</a:t>
                      </a:r>
                    </a:p>
                  </a:txBody>
                  <a:tcPr marL="8703" marR="8703" marT="41564" marB="4156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gridSpan="21">
                  <a:txBody>
                    <a:bodyPr/>
                    <a:lstStyle/>
                    <a:p>
                      <a:pPr algn="ctr" fontAlgn="t"/>
                      <a:r>
                        <a:rPr lang="en-GB" sz="1000" b="0" i="0" u="none" strike="noStrike" dirty="0">
                          <a:solidFill>
                            <a:srgbClr val="000000"/>
                          </a:solidFill>
                          <a:effectLst/>
                          <a:latin typeface="Calibri" panose="020F0502020204030204" pitchFamily="34" charset="0"/>
                        </a:rPr>
                        <a:t>Week ending</a:t>
                      </a: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lnL w="6350" cap="flat" cmpd="sng" algn="ctr">
                      <a:solidFill>
                        <a:srgbClr val="000000"/>
                      </a:solidFill>
                      <a:prstDash val="solid"/>
                      <a:round/>
                      <a:headEnd type="none" w="med" len="med"/>
                      <a:tailEnd type="none" w="med" len="med"/>
                    </a:ln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pPr algn="ctr" fontAlgn="t"/>
                      <a:endParaRPr lang="en-GB" sz="100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algn="ctr" fontAlgn="t"/>
                      <a:endParaRPr lang="en-GB" sz="100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pPr algn="ctr" fontAlgn="t"/>
                      <a:endParaRPr lang="en-GB" sz="100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t"/>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13016094"/>
                  </a:ext>
                </a:extLst>
              </a:tr>
              <a:tr h="465903">
                <a:tc vMerge="1">
                  <a:txBody>
                    <a:bodyPr/>
                    <a:lstStyle/>
                    <a:p>
                      <a:endParaRPr lang="en-US"/>
                    </a:p>
                  </a:txBody>
                  <a:tcPr/>
                </a:tc>
                <a:tc>
                  <a:txBody>
                    <a:bodyPr/>
                    <a:lstStyle/>
                    <a:p>
                      <a:pPr algn="ctr" fontAlgn="t"/>
                      <a:r>
                        <a:rPr lang="en-GB" sz="1000" b="0" i="0" u="none" strike="noStrike" dirty="0">
                          <a:solidFill>
                            <a:srgbClr val="000000"/>
                          </a:solidFill>
                          <a:effectLst/>
                          <a:latin typeface="Calibri" panose="020F0502020204030204" pitchFamily="34" charset="0"/>
                        </a:rPr>
                        <a:t>w/e 3</a:t>
                      </a:r>
                      <a:r>
                        <a:rPr lang="en-GB" sz="1000" b="0" i="0" u="none" strike="noStrike" baseline="30000" dirty="0">
                          <a:solidFill>
                            <a:srgbClr val="000000"/>
                          </a:solidFill>
                          <a:effectLst/>
                          <a:latin typeface="Calibri" panose="020F0502020204030204" pitchFamily="34" charset="0"/>
                        </a:rPr>
                        <a:t>rd</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10</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17</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24</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31</a:t>
                      </a:r>
                      <a:r>
                        <a:rPr lang="en-GB" sz="1000" b="0" i="0" u="none" strike="noStrike" baseline="30000" dirty="0">
                          <a:solidFill>
                            <a:srgbClr val="000000"/>
                          </a:solidFill>
                          <a:effectLst/>
                          <a:latin typeface="Calibri" panose="020F0502020204030204" pitchFamily="34" charset="0"/>
                        </a:rPr>
                        <a:t>st</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7</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14</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21</a:t>
                      </a:r>
                      <a:r>
                        <a:rPr lang="en-GB" sz="1000" b="0" i="0" u="none" strike="noStrike" baseline="30000" dirty="0">
                          <a:solidFill>
                            <a:srgbClr val="000000"/>
                          </a:solidFill>
                          <a:effectLst/>
                          <a:latin typeface="Calibri" panose="020F0502020204030204" pitchFamily="34" charset="0"/>
                        </a:rPr>
                        <a:t>st</a:t>
                      </a:r>
                      <a:r>
                        <a:rPr lang="en-GB" sz="1000" b="0" i="0" u="none" strike="noStrike" dirty="0">
                          <a:solidFill>
                            <a:srgbClr val="000000"/>
                          </a:solidFill>
                          <a:effectLst/>
                          <a:latin typeface="Calibri" panose="020F0502020204030204" pitchFamily="34" charset="0"/>
                        </a:rPr>
                        <a: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28</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6</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13</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20</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27</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3</a:t>
                      </a:r>
                      <a:r>
                        <a:rPr lang="en-GB" sz="1000" b="0" i="0" u="none" strike="noStrike" baseline="30000" dirty="0">
                          <a:solidFill>
                            <a:srgbClr val="000000"/>
                          </a:solidFill>
                          <a:effectLst/>
                          <a:latin typeface="Calibri" panose="020F0502020204030204" pitchFamily="34" charset="0"/>
                        </a:rPr>
                        <a:t>rd</a:t>
                      </a:r>
                      <a:r>
                        <a:rPr lang="en-GB" sz="1000" b="0" i="0" u="none" strike="noStrike" dirty="0">
                          <a:solidFill>
                            <a:srgbClr val="000000"/>
                          </a:solidFill>
                          <a:effectLst/>
                          <a:latin typeface="Calibri" panose="020F0502020204030204" pitchFamily="34" charset="0"/>
                        </a:rPr>
                        <a:t>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10</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17</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24</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1</a:t>
                      </a:r>
                      <a:r>
                        <a:rPr lang="en-GB" sz="1000" b="0" i="0" u="none" strike="noStrike" baseline="30000" dirty="0">
                          <a:solidFill>
                            <a:srgbClr val="000000"/>
                          </a:solidFill>
                          <a:effectLst/>
                          <a:latin typeface="Calibri" panose="020F0502020204030204" pitchFamily="34" charset="0"/>
                        </a:rPr>
                        <a:t>st</a:t>
                      </a:r>
                      <a:r>
                        <a:rPr lang="en-GB" sz="1000" b="0" i="0" u="none" strike="noStrike" dirty="0">
                          <a:solidFill>
                            <a:srgbClr val="000000"/>
                          </a:solidFill>
                          <a:effectLst/>
                          <a:latin typeface="Calibri" panose="020F0502020204030204" pitchFamily="34" charset="0"/>
                        </a:rPr>
                        <a:t> 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8</a:t>
                      </a:r>
                      <a:r>
                        <a:rPr lang="en-GB" sz="1000" b="0" i="0" u="none" strike="noStrike" baseline="30000" dirty="0">
                          <a:solidFill>
                            <a:srgbClr val="000000"/>
                          </a:solidFill>
                          <a:effectLst/>
                          <a:latin typeface="Calibri" panose="020F0502020204030204" pitchFamily="34" charset="0"/>
                        </a:rPr>
                        <a:t>th</a:t>
                      </a:r>
                      <a:endParaRPr lang="en-GB" sz="1000" b="0" i="0" u="none" strike="noStrike" dirty="0">
                        <a:solidFill>
                          <a:srgbClr val="000000"/>
                        </a:solidFill>
                        <a:effectLst/>
                        <a:latin typeface="Calibri" panose="020F0502020204030204" pitchFamily="34" charset="0"/>
                      </a:endParaRPr>
                    </a:p>
                    <a:p>
                      <a:pPr algn="ctr" fontAlgn="t"/>
                      <a:r>
                        <a:rPr lang="en-GB" sz="1000" b="0" i="0" u="none" strike="noStrike" dirty="0">
                          <a:solidFill>
                            <a:srgbClr val="000000"/>
                          </a:solidFill>
                          <a:effectLst/>
                          <a:latin typeface="Calibri" panose="020F0502020204030204" pitchFamily="34" charset="0"/>
                        </a:rPr>
                        <a:t>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15</a:t>
                      </a:r>
                      <a:r>
                        <a:rPr lang="en-GB" sz="1000" b="0" i="0" u="none" strike="noStrike" baseline="30000" dirty="0">
                          <a:solidFill>
                            <a:srgbClr val="000000"/>
                          </a:solidFill>
                          <a:effectLst/>
                          <a:latin typeface="Calibri" panose="020F0502020204030204" pitchFamily="34" charset="0"/>
                        </a:rPr>
                        <a:t>th</a:t>
                      </a:r>
                      <a:endParaRPr lang="en-GB" sz="1000" b="0" i="0" u="none" strike="noStrike" dirty="0">
                        <a:solidFill>
                          <a:srgbClr val="000000"/>
                        </a:solidFill>
                        <a:effectLst/>
                        <a:latin typeface="Calibri" panose="020F0502020204030204" pitchFamily="34" charset="0"/>
                      </a:endParaRPr>
                    </a:p>
                    <a:p>
                      <a:pPr algn="ctr" fontAlgn="t"/>
                      <a:r>
                        <a:rPr lang="en-GB" sz="1000" b="0" i="0" u="none" strike="noStrike" dirty="0">
                          <a:solidFill>
                            <a:srgbClr val="000000"/>
                          </a:solidFill>
                          <a:effectLst/>
                          <a:latin typeface="Calibri" panose="020F0502020204030204" pitchFamily="34" charset="0"/>
                        </a:rPr>
                        <a:t>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22</a:t>
                      </a:r>
                      <a:r>
                        <a:rPr lang="en-GB" sz="1000" b="0" i="0" u="none" strike="noStrike" baseline="30000" dirty="0">
                          <a:solidFill>
                            <a:srgbClr val="000000"/>
                          </a:solidFill>
                          <a:effectLst/>
                          <a:latin typeface="Calibri" panose="020F0502020204030204" pitchFamily="34" charset="0"/>
                        </a:rPr>
                        <a:t>nd</a:t>
                      </a:r>
                      <a:r>
                        <a:rPr lang="en-GB" sz="1000" b="0" i="0" u="none" strike="noStrike" dirty="0">
                          <a:solidFill>
                            <a:srgbClr val="000000"/>
                          </a:solidFill>
                          <a:effectLst/>
                          <a:latin typeface="Calibri" panose="020F0502020204030204" pitchFamily="34" charset="0"/>
                        </a:rPr>
                        <a:t>  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GB" sz="1000" b="0" i="0" u="none" strike="noStrike" dirty="0">
                          <a:solidFill>
                            <a:srgbClr val="000000"/>
                          </a:solidFill>
                          <a:effectLst/>
                          <a:latin typeface="Calibri" panose="020F0502020204030204" pitchFamily="34" charset="0"/>
                        </a:rPr>
                        <a:t>w/e 29</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a:t>
                      </a:r>
                    </a:p>
                    <a:p>
                      <a:pPr algn="ctr" fontAlgn="t"/>
                      <a:r>
                        <a:rPr lang="en-GB" sz="1000" b="0" i="0" u="none" strike="noStrike" dirty="0">
                          <a:solidFill>
                            <a:srgbClr val="000000"/>
                          </a:solidFill>
                          <a:effectLst/>
                          <a:latin typeface="Calibri" panose="020F0502020204030204" pitchFamily="34" charset="0"/>
                        </a:rPr>
                        <a:t>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69046336"/>
                  </a:ext>
                </a:extLst>
              </a:tr>
              <a:tr h="249972">
                <a:tc>
                  <a:txBody>
                    <a:bodyPr/>
                    <a:lstStyle/>
                    <a:p>
                      <a:pPr algn="l" fontAlgn="ctr"/>
                      <a:r>
                        <a:rPr lang="en-GB" sz="1000" b="0" i="0" u="none" strike="noStrike" dirty="0">
                          <a:solidFill>
                            <a:srgbClr val="000000"/>
                          </a:solidFill>
                          <a:effectLst/>
                          <a:latin typeface="Calibri" panose="020F0502020204030204" pitchFamily="34" charset="0"/>
                        </a:rPr>
                        <a:t>Brighton and Hove</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dirty="0">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81682018"/>
                  </a:ext>
                </a:extLst>
              </a:tr>
              <a:tr h="249972">
                <a:tc>
                  <a:txBody>
                    <a:bodyPr/>
                    <a:lstStyle/>
                    <a:p>
                      <a:pPr algn="l" fontAlgn="ctr"/>
                      <a:r>
                        <a:rPr lang="en-GB" sz="1000" b="0" i="0" u="none" strike="noStrike">
                          <a:solidFill>
                            <a:srgbClr val="000000"/>
                          </a:solidFill>
                          <a:effectLst/>
                          <a:latin typeface="Calibri" panose="020F0502020204030204" pitchFamily="34" charset="0"/>
                        </a:rPr>
                        <a:t>East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15116283"/>
                  </a:ext>
                </a:extLst>
              </a:tr>
              <a:tr h="249972">
                <a:tc>
                  <a:txBody>
                    <a:bodyPr/>
                    <a:lstStyle/>
                    <a:p>
                      <a:pPr algn="l" fontAlgn="ctr"/>
                      <a:r>
                        <a:rPr lang="en-GB" sz="1000" b="0" i="0" u="none" strike="noStrike" dirty="0">
                          <a:solidFill>
                            <a:srgbClr val="000000"/>
                          </a:solidFill>
                          <a:effectLst/>
                          <a:latin typeface="Calibri" panose="020F0502020204030204" pitchFamily="34" charset="0"/>
                        </a:rPr>
                        <a:t>West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65853072"/>
                  </a:ext>
                </a:extLst>
              </a:tr>
              <a:tr h="313503">
                <a:tc>
                  <a:txBody>
                    <a:bodyPr/>
                    <a:lstStyle/>
                    <a:p>
                      <a:pPr algn="l" fontAlgn="ctr"/>
                      <a:r>
                        <a:rPr lang="en-GB" sz="1000" b="0" i="0" u="none" strike="noStrike">
                          <a:solidFill>
                            <a:srgbClr val="000000"/>
                          </a:solidFill>
                          <a:effectLst/>
                          <a:latin typeface="Calibri" panose="020F0502020204030204" pitchFamily="34" charset="0"/>
                        </a:rPr>
                        <a:t>Sussex areas combined</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dirty="0">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endParaRPr lang="en-GB" sz="1000" b="0" i="0" u="none" strike="noStrike" dirty="0">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51290901"/>
                  </a:ext>
                </a:extLst>
              </a:tr>
              <a:tr h="249972">
                <a:tc rowSpan="2">
                  <a:txBody>
                    <a:bodyPr/>
                    <a:lstStyle/>
                    <a:p>
                      <a:pPr algn="l" fontAlgn="ctr"/>
                      <a:r>
                        <a:rPr lang="en-GB" sz="1000" b="0" i="0" u="none" strike="noStrike" dirty="0">
                          <a:solidFill>
                            <a:srgbClr val="000000"/>
                          </a:solidFill>
                          <a:effectLst/>
                          <a:latin typeface="Calibri" panose="020F0502020204030204" pitchFamily="34" charset="0"/>
                        </a:rPr>
                        <a:t>Covid-19</a:t>
                      </a:r>
                    </a:p>
                  </a:txBody>
                  <a:tcPr marL="8703" marR="8703" marT="41564" marB="4156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gridSpan="22">
                  <a:txBody>
                    <a:bodyPr/>
                    <a:lstStyle/>
                    <a:p>
                      <a:pPr algn="ctr" fontAlgn="b"/>
                      <a:r>
                        <a:rPr lang="en-GB" sz="1000" b="0" i="0" u="none" strike="noStrike" dirty="0">
                          <a:solidFill>
                            <a:srgbClr val="000000"/>
                          </a:solidFill>
                          <a:effectLst/>
                          <a:latin typeface="Calibri" panose="020F0502020204030204" pitchFamily="34" charset="0"/>
                        </a:rPr>
                        <a:t>Week ending</a:t>
                      </a: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D9E1F2"/>
                    </a:solidFill>
                  </a:tcPr>
                </a:tc>
                <a:tc hMerge="1">
                  <a:txBody>
                    <a:bodyPr/>
                    <a:lstStyle/>
                    <a:p>
                      <a:endParaRPr lang="en-US"/>
                    </a:p>
                  </a:txBody>
                  <a:tcPr/>
                </a:tc>
                <a:tc hMerge="1">
                  <a:txBody>
                    <a:bodyPr/>
                    <a:lstStyle/>
                    <a:p>
                      <a:endParaRPr lang="en-US"/>
                    </a:p>
                  </a:txBody>
                  <a:tcPr/>
                </a:tc>
                <a:tc hMerge="1">
                  <a:txBody>
                    <a:bodyPr/>
                    <a:lstStyle/>
                    <a:p>
                      <a:endParaRPr lang="en-US"/>
                    </a:p>
                  </a:txBody>
                  <a:tcPr>
                    <a:lnL w="6350" cap="flat" cmpd="sng" algn="ctr">
                      <a:solidFill>
                        <a:srgbClr val="000000"/>
                      </a:solidFill>
                      <a:prstDash val="solid"/>
                      <a:round/>
                      <a:headEnd type="none" w="med" len="med"/>
                      <a:tailEnd type="none" w="med" len="med"/>
                    </a:lnL>
                    <a:lnT w="6350" cap="flat" cmpd="sng" algn="ctr">
                      <a:solidFill>
                        <a:srgbClr val="000000"/>
                      </a:solidFill>
                      <a:prstDash val="solid"/>
                      <a:round/>
                      <a:headEnd type="none" w="med" len="med"/>
                      <a:tailEnd type="none" w="med" len="med"/>
                    </a:lnT>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pPr algn="ctr" fontAlgn="b"/>
                      <a:endParaRPr lang="en-GB" sz="1050" b="1"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hMerge="1">
                  <a:txBody>
                    <a:bodyPr/>
                    <a:lstStyle/>
                    <a:p>
                      <a:pPr algn="ctr" fontAlgn="b"/>
                      <a:endParaRPr lang="en-GB" sz="105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9E1F2"/>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D9E1F2"/>
                    </a:solidFill>
                  </a:tcPr>
                </a:tc>
                <a:extLst>
                  <a:ext uri="{0D108BD9-81ED-4DB2-BD59-A6C34878D82A}">
                    <a16:rowId xmlns:a16="http://schemas.microsoft.com/office/drawing/2014/main" val="3892648388"/>
                  </a:ext>
                </a:extLst>
              </a:tr>
              <a:tr h="465903">
                <a:tc vMerge="1">
                  <a:txBody>
                    <a:bodyPr/>
                    <a:lstStyle/>
                    <a:p>
                      <a:endParaRPr lang="en-US"/>
                    </a:p>
                  </a:txBody>
                  <a:tcPr/>
                </a:tc>
                <a:tc>
                  <a:txBody>
                    <a:bodyPr/>
                    <a:lstStyle/>
                    <a:p>
                      <a:pPr algn="ctr" fontAlgn="t"/>
                      <a:r>
                        <a:rPr lang="en-GB" sz="1000" b="0" i="0" u="none" strike="noStrike" dirty="0">
                          <a:solidFill>
                            <a:srgbClr val="000000"/>
                          </a:solidFill>
                          <a:effectLst/>
                          <a:latin typeface="Calibri" panose="020F0502020204030204" pitchFamily="34" charset="0"/>
                        </a:rPr>
                        <a:t>w/e 3</a:t>
                      </a:r>
                      <a:r>
                        <a:rPr lang="en-GB" sz="1000" b="0" i="0" u="none" strike="noStrike" baseline="30000" dirty="0">
                          <a:solidFill>
                            <a:srgbClr val="000000"/>
                          </a:solidFill>
                          <a:effectLst/>
                          <a:latin typeface="Calibri" panose="020F0502020204030204" pitchFamily="34" charset="0"/>
                        </a:rPr>
                        <a:t>rd</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10</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17</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24</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31</a:t>
                      </a:r>
                      <a:r>
                        <a:rPr lang="en-GB" sz="1000" b="0" i="0" u="none" strike="noStrike" baseline="30000" dirty="0">
                          <a:solidFill>
                            <a:srgbClr val="000000"/>
                          </a:solidFill>
                          <a:effectLst/>
                          <a:latin typeface="Calibri" panose="020F0502020204030204" pitchFamily="34" charset="0"/>
                        </a:rPr>
                        <a:t>st</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7</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14</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21</a:t>
                      </a:r>
                      <a:r>
                        <a:rPr lang="en-GB" sz="1000" b="0" i="0" u="none" strike="noStrike" baseline="30000" dirty="0">
                          <a:solidFill>
                            <a:srgbClr val="000000"/>
                          </a:solidFill>
                          <a:effectLst/>
                          <a:latin typeface="Calibri" panose="020F0502020204030204" pitchFamily="34" charset="0"/>
                        </a:rPr>
                        <a:t>st</a:t>
                      </a:r>
                      <a:r>
                        <a:rPr lang="en-GB" sz="1000" b="0" i="0" u="none" strike="noStrike" dirty="0">
                          <a:solidFill>
                            <a:srgbClr val="000000"/>
                          </a:solidFill>
                          <a:effectLst/>
                          <a:latin typeface="Calibri" panose="020F0502020204030204" pitchFamily="34" charset="0"/>
                        </a:rPr>
                        <a: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28</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6</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13</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20</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27</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3</a:t>
                      </a:r>
                      <a:r>
                        <a:rPr lang="en-GB" sz="1000" b="0" i="0" u="none" strike="noStrike" baseline="30000" dirty="0">
                          <a:solidFill>
                            <a:srgbClr val="000000"/>
                          </a:solidFill>
                          <a:effectLst/>
                          <a:latin typeface="Calibri" panose="020F0502020204030204" pitchFamily="34" charset="0"/>
                        </a:rPr>
                        <a:t>rd</a:t>
                      </a:r>
                      <a:r>
                        <a:rPr lang="en-GB" sz="1000" b="0" i="0" u="none" strike="noStrike" dirty="0">
                          <a:solidFill>
                            <a:srgbClr val="000000"/>
                          </a:solidFill>
                          <a:effectLst/>
                          <a:latin typeface="Calibri" panose="020F0502020204030204" pitchFamily="34" charset="0"/>
                        </a:rPr>
                        <a:t>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10</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17</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24</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1</a:t>
                      </a:r>
                      <a:r>
                        <a:rPr lang="en-GB" sz="1000" b="0" i="0" u="none" strike="noStrike" baseline="30000" dirty="0">
                          <a:solidFill>
                            <a:srgbClr val="000000"/>
                          </a:solidFill>
                          <a:effectLst/>
                          <a:latin typeface="Calibri" panose="020F0502020204030204" pitchFamily="34" charset="0"/>
                        </a:rPr>
                        <a:t>st</a:t>
                      </a:r>
                      <a:r>
                        <a:rPr lang="en-GB" sz="1000" b="0" i="0" u="none" strike="noStrike" dirty="0">
                          <a:solidFill>
                            <a:srgbClr val="000000"/>
                          </a:solidFill>
                          <a:effectLst/>
                          <a:latin typeface="Calibri" panose="020F0502020204030204" pitchFamily="34" charset="0"/>
                        </a:rPr>
                        <a:t> 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8</a:t>
                      </a:r>
                      <a:r>
                        <a:rPr lang="en-GB" sz="1000" b="0" i="0" u="none" strike="noStrike" baseline="30000" dirty="0">
                          <a:solidFill>
                            <a:srgbClr val="000000"/>
                          </a:solidFill>
                          <a:effectLst/>
                          <a:latin typeface="Calibri" panose="020F0502020204030204" pitchFamily="34" charset="0"/>
                        </a:rPr>
                        <a:t>th</a:t>
                      </a:r>
                      <a:endParaRPr lang="en-GB" sz="1000" b="0" i="0" u="none" strike="noStrike" dirty="0">
                        <a:solidFill>
                          <a:srgbClr val="000000"/>
                        </a:solidFill>
                        <a:effectLst/>
                        <a:latin typeface="Calibri" panose="020F0502020204030204" pitchFamily="34" charset="0"/>
                      </a:endParaRPr>
                    </a:p>
                    <a:p>
                      <a:pPr algn="ctr" fontAlgn="t"/>
                      <a:r>
                        <a:rPr lang="en-GB" sz="1000" b="0" i="0" u="none" strike="noStrike" dirty="0">
                          <a:solidFill>
                            <a:srgbClr val="000000"/>
                          </a:solidFill>
                          <a:effectLst/>
                          <a:latin typeface="Calibri" panose="020F0502020204030204" pitchFamily="34" charset="0"/>
                        </a:rPr>
                        <a:t>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15</a:t>
                      </a:r>
                      <a:r>
                        <a:rPr lang="en-GB" sz="1000" b="0" i="0" u="none" strike="noStrike" baseline="30000" dirty="0">
                          <a:solidFill>
                            <a:srgbClr val="000000"/>
                          </a:solidFill>
                          <a:effectLst/>
                          <a:latin typeface="Calibri" panose="020F0502020204030204" pitchFamily="34" charset="0"/>
                        </a:rPr>
                        <a:t>th</a:t>
                      </a:r>
                      <a:endParaRPr lang="en-GB" sz="1000" b="0" i="0" u="none" strike="noStrike" dirty="0">
                        <a:solidFill>
                          <a:srgbClr val="000000"/>
                        </a:solidFill>
                        <a:effectLst/>
                        <a:latin typeface="Calibri" panose="020F0502020204030204" pitchFamily="34" charset="0"/>
                      </a:endParaRPr>
                    </a:p>
                    <a:p>
                      <a:pPr algn="ctr" fontAlgn="t"/>
                      <a:r>
                        <a:rPr lang="en-GB" sz="1000" b="0" i="0" u="none" strike="noStrike" dirty="0">
                          <a:solidFill>
                            <a:srgbClr val="000000"/>
                          </a:solidFill>
                          <a:effectLst/>
                          <a:latin typeface="Calibri" panose="020F0502020204030204" pitchFamily="34" charset="0"/>
                        </a:rPr>
                        <a:t>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22</a:t>
                      </a:r>
                      <a:r>
                        <a:rPr lang="en-GB" sz="1000" b="0" i="0" u="none" strike="noStrike" baseline="30000" dirty="0">
                          <a:solidFill>
                            <a:srgbClr val="000000"/>
                          </a:solidFill>
                          <a:effectLst/>
                          <a:latin typeface="Calibri" panose="020F0502020204030204" pitchFamily="34" charset="0"/>
                        </a:rPr>
                        <a:t>nd</a:t>
                      </a:r>
                      <a:r>
                        <a:rPr lang="en-GB" sz="1000" b="0" i="0" u="none" strike="noStrike" dirty="0">
                          <a:solidFill>
                            <a:srgbClr val="000000"/>
                          </a:solidFill>
                          <a:effectLst/>
                          <a:latin typeface="Calibri" panose="020F0502020204030204" pitchFamily="34" charset="0"/>
                        </a:rPr>
                        <a:t>  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ctr" fontAlgn="t"/>
                      <a:r>
                        <a:rPr lang="en-GB" sz="1000" b="0" i="0" u="none" strike="noStrike" dirty="0">
                          <a:solidFill>
                            <a:srgbClr val="000000"/>
                          </a:solidFill>
                          <a:effectLst/>
                          <a:latin typeface="Calibri" panose="020F0502020204030204" pitchFamily="34" charset="0"/>
                        </a:rPr>
                        <a:t>w/e 29</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a:t>
                      </a:r>
                    </a:p>
                    <a:p>
                      <a:pPr algn="ctr" fontAlgn="t"/>
                      <a:r>
                        <a:rPr lang="en-GB" sz="1000" b="0" i="0" u="none" strike="noStrike" dirty="0">
                          <a:solidFill>
                            <a:srgbClr val="000000"/>
                          </a:solidFill>
                          <a:effectLst/>
                          <a:latin typeface="Calibri" panose="020F0502020204030204" pitchFamily="34" charset="0"/>
                        </a:rPr>
                        <a:t>May</a:t>
                      </a:r>
                    </a:p>
                    <a:p>
                      <a:pPr algn="ctr" fontAlgn="t"/>
                      <a:endParaRPr lang="en-GB" sz="100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94153242"/>
                  </a:ext>
                </a:extLst>
              </a:tr>
              <a:tr h="249972">
                <a:tc>
                  <a:txBody>
                    <a:bodyPr/>
                    <a:lstStyle/>
                    <a:p>
                      <a:pPr algn="l" fontAlgn="ctr"/>
                      <a:r>
                        <a:rPr lang="en-GB" sz="1000" b="0" i="0" u="none" strike="noStrike">
                          <a:solidFill>
                            <a:srgbClr val="000000"/>
                          </a:solidFill>
                          <a:effectLst/>
                          <a:latin typeface="Calibri" panose="020F0502020204030204" pitchFamily="34" charset="0"/>
                        </a:rPr>
                        <a:t>Brighton and Hove</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dirty="0">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1424065012"/>
                  </a:ext>
                </a:extLst>
              </a:tr>
              <a:tr h="249972">
                <a:tc>
                  <a:txBody>
                    <a:bodyPr/>
                    <a:lstStyle/>
                    <a:p>
                      <a:pPr algn="l" fontAlgn="ctr"/>
                      <a:r>
                        <a:rPr lang="en-GB" sz="1000" b="0" i="0" u="none" strike="noStrike">
                          <a:solidFill>
                            <a:srgbClr val="000000"/>
                          </a:solidFill>
                          <a:effectLst/>
                          <a:latin typeface="Calibri" panose="020F0502020204030204" pitchFamily="34" charset="0"/>
                        </a:rPr>
                        <a:t>East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4002117417"/>
                  </a:ext>
                </a:extLst>
              </a:tr>
              <a:tr h="249972">
                <a:tc>
                  <a:txBody>
                    <a:bodyPr/>
                    <a:lstStyle/>
                    <a:p>
                      <a:pPr algn="l" fontAlgn="ctr"/>
                      <a:r>
                        <a:rPr lang="en-GB" sz="1000" b="0" i="0" u="none" strike="noStrike" dirty="0">
                          <a:solidFill>
                            <a:srgbClr val="000000"/>
                          </a:solidFill>
                          <a:effectLst/>
                          <a:latin typeface="Calibri" panose="020F0502020204030204" pitchFamily="34" charset="0"/>
                        </a:rPr>
                        <a:t>West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3152138801"/>
                  </a:ext>
                </a:extLst>
              </a:tr>
              <a:tr h="313503">
                <a:tc>
                  <a:txBody>
                    <a:bodyPr/>
                    <a:lstStyle/>
                    <a:p>
                      <a:pPr algn="l" fontAlgn="ctr"/>
                      <a:r>
                        <a:rPr lang="en-GB" sz="1000" b="0" i="0" u="none" strike="noStrike">
                          <a:solidFill>
                            <a:srgbClr val="000000"/>
                          </a:solidFill>
                          <a:effectLst/>
                          <a:latin typeface="Calibri" panose="020F0502020204030204" pitchFamily="34" charset="0"/>
                        </a:rPr>
                        <a:t>Sussex areas combined</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r>
                        <a:rPr lang="en-GB" sz="1000" b="0" i="0" u="none" strike="noStrike" dirty="0">
                          <a:solidFill>
                            <a:srgbClr val="000000"/>
                          </a:solidFill>
                          <a:effectLst/>
                          <a:latin typeface="Calibri" panose="020F0502020204030204" pitchFamily="34" charset="0"/>
                        </a:rPr>
                        <a:t> -</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dirty="0">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r" fontAlgn="b"/>
                      <a:endParaRPr lang="en-GB" sz="900" b="0" i="0" u="none" strike="noStrike" dirty="0">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474153091"/>
                  </a:ext>
                </a:extLst>
              </a:tr>
              <a:tr h="249972">
                <a:tc rowSpan="2">
                  <a:txBody>
                    <a:bodyPr/>
                    <a:lstStyle/>
                    <a:p>
                      <a:pPr algn="l" fontAlgn="ctr"/>
                      <a:r>
                        <a:rPr lang="en-GB" sz="1000" b="0" i="0" u="none" strike="noStrike" dirty="0">
                          <a:solidFill>
                            <a:srgbClr val="000000"/>
                          </a:solidFill>
                          <a:effectLst/>
                          <a:latin typeface="Calibri" panose="020F0502020204030204" pitchFamily="34" charset="0"/>
                        </a:rPr>
                        <a:t>Non-Covid-19</a:t>
                      </a:r>
                    </a:p>
                  </a:txBody>
                  <a:tcPr marL="8703" marR="8703" marT="41564" marB="41564">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gridSpan="21">
                  <a:txBody>
                    <a:bodyPr/>
                    <a:lstStyle/>
                    <a:p>
                      <a:pPr algn="ctr" fontAlgn="b"/>
                      <a:r>
                        <a:rPr lang="en-GB" sz="1000" b="0" i="0" u="none" strike="noStrike" dirty="0">
                          <a:solidFill>
                            <a:srgbClr val="000000"/>
                          </a:solidFill>
                          <a:effectLst/>
                          <a:latin typeface="Calibri" panose="020F0502020204030204" pitchFamily="34" charset="0"/>
                        </a:rPr>
                        <a:t>Week ending</a:t>
                      </a: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2CC"/>
                    </a:solidFill>
                  </a:tcPr>
                </a:tc>
                <a:tc hMerge="1">
                  <a:txBody>
                    <a:bodyPr/>
                    <a:lstStyle/>
                    <a:p>
                      <a:endParaRPr lang="en-US"/>
                    </a:p>
                  </a:txBody>
                  <a:tcPr/>
                </a:tc>
                <a:tc hMerge="1">
                  <a:txBody>
                    <a:bodyPr/>
                    <a:lstStyle/>
                    <a:p>
                      <a:endParaRPr lang="en-US"/>
                    </a:p>
                  </a:txBody>
                  <a:tcPr/>
                </a:tc>
                <a:tc hMerge="1">
                  <a:txBody>
                    <a:bodyPr/>
                    <a:lstStyle/>
                    <a:p>
                      <a:endParaRPr lang="en-US"/>
                    </a:p>
                  </a:txBody>
                  <a:tcPr>
                    <a:lnL w="6350" cap="flat" cmpd="sng" algn="ctr">
                      <a:solidFill>
                        <a:srgbClr val="000000"/>
                      </a:solidFill>
                      <a:prstDash val="solid"/>
                      <a:round/>
                      <a:headEnd type="none" w="med" len="med"/>
                      <a:tailEnd type="none" w="med" len="med"/>
                    </a:lnL>
                    <a:lnT w="6350" cap="flat" cmpd="sng" algn="ctr">
                      <a:solidFill>
                        <a:srgbClr val="000000"/>
                      </a:solidFill>
                      <a:prstDash val="solid"/>
                      <a:round/>
                      <a:headEnd type="none" w="med" len="med"/>
                      <a:tailEnd type="none" w="med" len="med"/>
                    </a:lnT>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pPr algn="ctr" fontAlgn="b"/>
                      <a:endParaRPr lang="en-GB" sz="105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hMerge="1">
                  <a:txBody>
                    <a:bodyPr/>
                    <a:lstStyle/>
                    <a:p>
                      <a:pPr algn="ctr" fontAlgn="b"/>
                      <a:endParaRPr lang="en-GB" sz="105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hMerge="1">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2CC"/>
                    </a:solidFill>
                  </a:tcPr>
                </a:tc>
                <a:tc>
                  <a:txBody>
                    <a:bodyPr/>
                    <a:lstStyle/>
                    <a:p>
                      <a:pPr algn="ctr" fontAlgn="b"/>
                      <a:endParaRPr lang="en-GB" sz="1000" b="0" i="0" u="none" strike="noStrike" dirty="0">
                        <a:solidFill>
                          <a:srgbClr val="000000"/>
                        </a:solidFill>
                        <a:effectLst/>
                        <a:latin typeface="Calibri" panose="020F0502020204030204" pitchFamily="34" charset="0"/>
                      </a:endParaRPr>
                    </a:p>
                  </a:txBody>
                  <a:tcPr marL="8703" marR="8703" marT="7912"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2CC"/>
                    </a:solidFill>
                  </a:tcPr>
                </a:tc>
                <a:extLst>
                  <a:ext uri="{0D108BD9-81ED-4DB2-BD59-A6C34878D82A}">
                    <a16:rowId xmlns:a16="http://schemas.microsoft.com/office/drawing/2014/main" val="3652180403"/>
                  </a:ext>
                </a:extLst>
              </a:tr>
              <a:tr h="465903">
                <a:tc vMerge="1">
                  <a:txBody>
                    <a:bodyPr/>
                    <a:lstStyle/>
                    <a:p>
                      <a:endParaRPr lang="en-US"/>
                    </a:p>
                  </a:txBody>
                  <a:tcPr/>
                </a:tc>
                <a:tc>
                  <a:txBody>
                    <a:bodyPr/>
                    <a:lstStyle/>
                    <a:p>
                      <a:pPr algn="ctr" fontAlgn="t"/>
                      <a:r>
                        <a:rPr lang="en-GB" sz="1000" b="0" i="0" u="none" strike="noStrike" dirty="0">
                          <a:solidFill>
                            <a:srgbClr val="000000"/>
                          </a:solidFill>
                          <a:effectLst/>
                          <a:latin typeface="Calibri" panose="020F0502020204030204" pitchFamily="34" charset="0"/>
                        </a:rPr>
                        <a:t>w/e 3</a:t>
                      </a:r>
                      <a:r>
                        <a:rPr lang="en-GB" sz="1000" b="0" i="0" u="none" strike="noStrike" baseline="30000" dirty="0">
                          <a:solidFill>
                            <a:srgbClr val="000000"/>
                          </a:solidFill>
                          <a:effectLst/>
                          <a:latin typeface="Calibri" panose="020F0502020204030204" pitchFamily="34" charset="0"/>
                        </a:rPr>
                        <a:t>rd</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10</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17</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24</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31</a:t>
                      </a:r>
                      <a:r>
                        <a:rPr lang="en-GB" sz="1000" b="0" i="0" u="none" strike="noStrike" baseline="30000" dirty="0">
                          <a:solidFill>
                            <a:srgbClr val="000000"/>
                          </a:solidFill>
                          <a:effectLst/>
                          <a:latin typeface="Calibri" panose="020F0502020204030204" pitchFamily="34" charset="0"/>
                        </a:rPr>
                        <a:t>st</a:t>
                      </a:r>
                      <a:r>
                        <a:rPr lang="en-GB" sz="1000" b="0" i="0" u="none" strike="noStrike" dirty="0">
                          <a:solidFill>
                            <a:srgbClr val="000000"/>
                          </a:solidFill>
                          <a:effectLst/>
                          <a:latin typeface="Calibri" panose="020F0502020204030204" pitchFamily="34" charset="0"/>
                        </a:rPr>
                        <a:t>  Jan</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7</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14</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21</a:t>
                      </a:r>
                      <a:r>
                        <a:rPr lang="en-GB" sz="1000" b="0" i="0" u="none" strike="noStrike" baseline="30000" dirty="0">
                          <a:solidFill>
                            <a:srgbClr val="000000"/>
                          </a:solidFill>
                          <a:effectLst/>
                          <a:latin typeface="Calibri" panose="020F0502020204030204" pitchFamily="34" charset="0"/>
                        </a:rPr>
                        <a:t>st</a:t>
                      </a:r>
                      <a:r>
                        <a:rPr lang="en-GB" sz="1000" b="0" i="0" u="none" strike="noStrike" dirty="0">
                          <a:solidFill>
                            <a:srgbClr val="000000"/>
                          </a:solidFill>
                          <a:effectLst/>
                          <a:latin typeface="Calibri" panose="020F0502020204030204" pitchFamily="34" charset="0"/>
                        </a:rPr>
                        <a: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28</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Feb</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6</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13</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20</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27</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Mar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3</a:t>
                      </a:r>
                      <a:r>
                        <a:rPr lang="en-GB" sz="1000" b="0" i="0" u="none" strike="noStrike" baseline="30000" dirty="0">
                          <a:solidFill>
                            <a:srgbClr val="000000"/>
                          </a:solidFill>
                          <a:effectLst/>
                          <a:latin typeface="Calibri" panose="020F0502020204030204" pitchFamily="34" charset="0"/>
                        </a:rPr>
                        <a:t>rd</a:t>
                      </a:r>
                      <a:r>
                        <a:rPr lang="en-GB" sz="1000" b="0" i="0" u="none" strike="noStrike" dirty="0">
                          <a:solidFill>
                            <a:srgbClr val="000000"/>
                          </a:solidFill>
                          <a:effectLst/>
                          <a:latin typeface="Calibri" panose="020F0502020204030204" pitchFamily="34" charset="0"/>
                        </a:rPr>
                        <a:t>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10</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17</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24</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Apr</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1</a:t>
                      </a:r>
                      <a:r>
                        <a:rPr lang="en-GB" sz="1000" b="0" i="0" u="none" strike="noStrike" baseline="30000" dirty="0">
                          <a:solidFill>
                            <a:srgbClr val="000000"/>
                          </a:solidFill>
                          <a:effectLst/>
                          <a:latin typeface="Calibri" panose="020F0502020204030204" pitchFamily="34" charset="0"/>
                        </a:rPr>
                        <a:t>st</a:t>
                      </a:r>
                      <a:r>
                        <a:rPr lang="en-GB" sz="1000" b="0" i="0" u="none" strike="noStrike" dirty="0">
                          <a:solidFill>
                            <a:srgbClr val="000000"/>
                          </a:solidFill>
                          <a:effectLst/>
                          <a:latin typeface="Calibri" panose="020F0502020204030204" pitchFamily="34" charset="0"/>
                        </a:rPr>
                        <a:t> 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8</a:t>
                      </a:r>
                      <a:r>
                        <a:rPr lang="en-GB" sz="1000" b="0" i="0" u="none" strike="noStrike" baseline="30000" dirty="0">
                          <a:solidFill>
                            <a:srgbClr val="000000"/>
                          </a:solidFill>
                          <a:effectLst/>
                          <a:latin typeface="Calibri" panose="020F0502020204030204" pitchFamily="34" charset="0"/>
                        </a:rPr>
                        <a:t>th</a:t>
                      </a:r>
                      <a:endParaRPr lang="en-GB" sz="1000" b="0" i="0" u="none" strike="noStrike" dirty="0">
                        <a:solidFill>
                          <a:srgbClr val="000000"/>
                        </a:solidFill>
                        <a:effectLst/>
                        <a:latin typeface="Calibri" panose="020F0502020204030204" pitchFamily="34" charset="0"/>
                      </a:endParaRPr>
                    </a:p>
                    <a:p>
                      <a:pPr algn="ctr" fontAlgn="t"/>
                      <a:r>
                        <a:rPr lang="en-GB" sz="1000" b="0" i="0" u="none" strike="noStrike" dirty="0">
                          <a:solidFill>
                            <a:srgbClr val="000000"/>
                          </a:solidFill>
                          <a:effectLst/>
                          <a:latin typeface="Calibri" panose="020F0502020204030204" pitchFamily="34" charset="0"/>
                        </a:rPr>
                        <a:t>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15</a:t>
                      </a:r>
                      <a:r>
                        <a:rPr lang="en-GB" sz="1000" b="0" i="0" u="none" strike="noStrike" baseline="30000" dirty="0">
                          <a:solidFill>
                            <a:srgbClr val="000000"/>
                          </a:solidFill>
                          <a:effectLst/>
                          <a:latin typeface="Calibri" panose="020F0502020204030204" pitchFamily="34" charset="0"/>
                        </a:rPr>
                        <a:t>th</a:t>
                      </a:r>
                      <a:endParaRPr lang="en-GB" sz="1000" b="0" i="0" u="none" strike="noStrike" dirty="0">
                        <a:solidFill>
                          <a:srgbClr val="000000"/>
                        </a:solidFill>
                        <a:effectLst/>
                        <a:latin typeface="Calibri" panose="020F0502020204030204" pitchFamily="34" charset="0"/>
                      </a:endParaRPr>
                    </a:p>
                    <a:p>
                      <a:pPr algn="ctr" fontAlgn="t"/>
                      <a:r>
                        <a:rPr lang="en-GB" sz="1000" b="0" i="0" u="none" strike="noStrike" dirty="0">
                          <a:solidFill>
                            <a:srgbClr val="000000"/>
                          </a:solidFill>
                          <a:effectLst/>
                          <a:latin typeface="Calibri" panose="020F0502020204030204" pitchFamily="34" charset="0"/>
                        </a:rPr>
                        <a:t>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22</a:t>
                      </a:r>
                      <a:r>
                        <a:rPr lang="en-GB" sz="1000" b="0" i="0" u="none" strike="noStrike" baseline="30000" dirty="0">
                          <a:solidFill>
                            <a:srgbClr val="000000"/>
                          </a:solidFill>
                          <a:effectLst/>
                          <a:latin typeface="Calibri" panose="020F0502020204030204" pitchFamily="34" charset="0"/>
                        </a:rPr>
                        <a:t>nd</a:t>
                      </a:r>
                      <a:r>
                        <a:rPr lang="en-GB" sz="1000" b="0" i="0" u="none" strike="noStrike" dirty="0">
                          <a:solidFill>
                            <a:srgbClr val="000000"/>
                          </a:solidFill>
                          <a:effectLst/>
                          <a:latin typeface="Calibri" panose="020F0502020204030204" pitchFamily="34" charset="0"/>
                        </a:rPr>
                        <a:t>  May</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ctr" fontAlgn="t"/>
                      <a:r>
                        <a:rPr lang="en-GB" sz="1000" b="0" i="0" u="none" strike="noStrike" dirty="0">
                          <a:solidFill>
                            <a:srgbClr val="000000"/>
                          </a:solidFill>
                          <a:effectLst/>
                          <a:latin typeface="Calibri" panose="020F0502020204030204" pitchFamily="34" charset="0"/>
                        </a:rPr>
                        <a:t>w/e 29</a:t>
                      </a:r>
                      <a:r>
                        <a:rPr lang="en-GB" sz="1000" b="0" i="0" u="none" strike="noStrike" baseline="30000" dirty="0">
                          <a:solidFill>
                            <a:srgbClr val="000000"/>
                          </a:solidFill>
                          <a:effectLst/>
                          <a:latin typeface="Calibri" panose="020F0502020204030204" pitchFamily="34" charset="0"/>
                        </a:rPr>
                        <a:t>th</a:t>
                      </a:r>
                      <a:r>
                        <a:rPr lang="en-GB" sz="1000" b="0" i="0" u="none" strike="noStrike" dirty="0">
                          <a:solidFill>
                            <a:srgbClr val="000000"/>
                          </a:solidFill>
                          <a:effectLst/>
                          <a:latin typeface="Calibri" panose="020F0502020204030204" pitchFamily="34" charset="0"/>
                        </a:rPr>
                        <a:t> </a:t>
                      </a:r>
                    </a:p>
                    <a:p>
                      <a:pPr algn="ctr" fontAlgn="t"/>
                      <a:r>
                        <a:rPr lang="en-GB" sz="1000" b="0" i="0" u="none" strike="noStrike" dirty="0">
                          <a:solidFill>
                            <a:srgbClr val="000000"/>
                          </a:solidFill>
                          <a:effectLst/>
                          <a:latin typeface="Calibri" panose="020F0502020204030204" pitchFamily="34" charset="0"/>
                        </a:rPr>
                        <a:t>May</a:t>
                      </a:r>
                    </a:p>
                    <a:p>
                      <a:pPr algn="ctr" fontAlgn="t"/>
                      <a:endParaRPr lang="en-GB" sz="1000" b="0" i="0" u="none" strike="noStrike" dirty="0">
                        <a:solidFill>
                          <a:srgbClr val="000000"/>
                        </a:solidFill>
                        <a:effectLst/>
                        <a:latin typeface="Calibri" panose="020F0502020204030204" pitchFamily="34" charset="0"/>
                      </a:endParaRP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3803815630"/>
                  </a:ext>
                </a:extLst>
              </a:tr>
              <a:tr h="249972">
                <a:tc>
                  <a:txBody>
                    <a:bodyPr/>
                    <a:lstStyle/>
                    <a:p>
                      <a:pPr algn="l" fontAlgn="ctr"/>
                      <a:r>
                        <a:rPr lang="en-GB" sz="1000" b="0" i="0" u="none" strike="noStrike">
                          <a:solidFill>
                            <a:srgbClr val="000000"/>
                          </a:solidFill>
                          <a:effectLst/>
                          <a:latin typeface="Calibri" panose="020F0502020204030204" pitchFamily="34" charset="0"/>
                        </a:rPr>
                        <a:t>Brighton and Hove</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dirty="0">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3021766632"/>
                  </a:ext>
                </a:extLst>
              </a:tr>
              <a:tr h="249972">
                <a:tc>
                  <a:txBody>
                    <a:bodyPr/>
                    <a:lstStyle/>
                    <a:p>
                      <a:pPr algn="l" fontAlgn="ctr"/>
                      <a:r>
                        <a:rPr lang="en-GB" sz="1000" b="0" i="0" u="none" strike="noStrike">
                          <a:solidFill>
                            <a:srgbClr val="000000"/>
                          </a:solidFill>
                          <a:effectLst/>
                          <a:latin typeface="Calibri" panose="020F0502020204030204" pitchFamily="34" charset="0"/>
                        </a:rPr>
                        <a:t>East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1492149522"/>
                  </a:ext>
                </a:extLst>
              </a:tr>
              <a:tr h="249972">
                <a:tc>
                  <a:txBody>
                    <a:bodyPr/>
                    <a:lstStyle/>
                    <a:p>
                      <a:pPr algn="l" fontAlgn="ctr"/>
                      <a:r>
                        <a:rPr lang="en-GB" sz="1000" b="0" i="0" u="none" strike="noStrike" dirty="0">
                          <a:solidFill>
                            <a:srgbClr val="000000"/>
                          </a:solidFill>
                          <a:effectLst/>
                          <a:latin typeface="Calibri" panose="020F0502020204030204" pitchFamily="34" charset="0"/>
                        </a:rPr>
                        <a:t>West Sussex</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2015794121"/>
                  </a:ext>
                </a:extLst>
              </a:tr>
              <a:tr h="313503">
                <a:tc>
                  <a:txBody>
                    <a:bodyPr/>
                    <a:lstStyle/>
                    <a:p>
                      <a:pPr algn="l" fontAlgn="ctr"/>
                      <a:r>
                        <a:rPr lang="en-GB" sz="1000" b="0" i="0" u="none" strike="noStrike">
                          <a:solidFill>
                            <a:srgbClr val="000000"/>
                          </a:solidFill>
                          <a:effectLst/>
                          <a:latin typeface="Calibri" panose="020F0502020204030204" pitchFamily="34" charset="0"/>
                        </a:rPr>
                        <a:t>Sussex areas combined</a:t>
                      </a:r>
                    </a:p>
                  </a:txBody>
                  <a:tcPr marL="8703" marR="8703" marT="8703"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dirty="0">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tc>
                  <a:txBody>
                    <a:bodyPr/>
                    <a:lstStyle/>
                    <a:p>
                      <a:pPr algn="r" fontAlgn="b"/>
                      <a:endParaRPr lang="en-GB" sz="1000" b="0" i="0" u="none" strike="noStrike" dirty="0">
                        <a:solidFill>
                          <a:srgbClr val="000000"/>
                        </a:solidFill>
                        <a:effectLst/>
                        <a:latin typeface="Calibri" panose="020F0502020204030204" pitchFamily="34" charset="0"/>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2CC"/>
                    </a:solidFill>
                  </a:tcPr>
                </a:tc>
                <a:extLst>
                  <a:ext uri="{0D108BD9-81ED-4DB2-BD59-A6C34878D82A}">
                    <a16:rowId xmlns:a16="http://schemas.microsoft.com/office/drawing/2014/main" val="4237863320"/>
                  </a:ext>
                </a:extLst>
              </a:tr>
            </a:tbl>
          </a:graphicData>
        </a:graphic>
      </p:graphicFrame>
    </p:spTree>
    <p:extLst>
      <p:ext uri="{BB962C8B-B14F-4D97-AF65-F5344CB8AC3E}">
        <p14:creationId xmlns:p14="http://schemas.microsoft.com/office/powerpoint/2010/main" val="42490800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84177922-7E67-2240-9572-34A03ED0BFB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 y="289278"/>
            <a:ext cx="6095997" cy="3104443"/>
          </a:xfrm>
          <a:prstGeom prst="rect">
            <a:avLst/>
          </a:prstGeom>
        </p:spPr>
      </p:pic>
      <p:pic>
        <p:nvPicPr>
          <p:cNvPr id="11" name="Picture 10">
            <a:extLst>
              <a:ext uri="{FF2B5EF4-FFF2-40B4-BE49-F238E27FC236}">
                <a16:creationId xmlns:a16="http://schemas.microsoft.com/office/drawing/2014/main" id="{02D4BFC4-BBB9-9D47-B40D-67CDE5E0331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096001" y="289278"/>
            <a:ext cx="6095997" cy="3104443"/>
          </a:xfrm>
          <a:prstGeom prst="rect">
            <a:avLst/>
          </a:prstGeom>
        </p:spPr>
      </p:pic>
      <p:pic>
        <p:nvPicPr>
          <p:cNvPr id="12" name="Picture 11">
            <a:extLst>
              <a:ext uri="{FF2B5EF4-FFF2-40B4-BE49-F238E27FC236}">
                <a16:creationId xmlns:a16="http://schemas.microsoft.com/office/drawing/2014/main" id="{6F2E192D-C962-514B-A4F8-91B068744D13}"/>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 y="3464278"/>
            <a:ext cx="6095997" cy="3104443"/>
          </a:xfrm>
          <a:prstGeom prst="rect">
            <a:avLst/>
          </a:prstGeom>
        </p:spPr>
      </p:pic>
      <p:pic>
        <p:nvPicPr>
          <p:cNvPr id="13" name="Picture 12">
            <a:extLst>
              <a:ext uri="{FF2B5EF4-FFF2-40B4-BE49-F238E27FC236}">
                <a16:creationId xmlns:a16="http://schemas.microsoft.com/office/drawing/2014/main" id="{6EE1D72C-32CE-B04F-81DB-824979434263}"/>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6096001" y="3464278"/>
            <a:ext cx="6095997" cy="3104443"/>
          </a:xfrm>
          <a:prstGeom prst="rect">
            <a:avLst/>
          </a:prstGeom>
        </p:spPr>
      </p:pic>
      <p:sp>
        <p:nvSpPr>
          <p:cNvPr id="14" name="TextBox 13">
            <a:extLst>
              <a:ext uri="{FF2B5EF4-FFF2-40B4-BE49-F238E27FC236}">
                <a16:creationId xmlns:a16="http://schemas.microsoft.com/office/drawing/2014/main" id="{1628DCB8-BE7F-1844-9D00-178FFE84D254}"/>
              </a:ext>
            </a:extLst>
          </p:cNvPr>
          <p:cNvSpPr txBox="1"/>
          <p:nvPr/>
        </p:nvSpPr>
        <p:spPr>
          <a:xfrm>
            <a:off x="9758077" y="6568722"/>
            <a:ext cx="3109784" cy="276999"/>
          </a:xfrm>
          <a:prstGeom prst="rect">
            <a:avLst/>
          </a:prstGeom>
          <a:noFill/>
        </p:spPr>
        <p:txBody>
          <a:bodyPr wrap="square" rtlCol="0">
            <a:spAutoFit/>
          </a:bodyPr>
          <a:lstStyle/>
          <a:p>
            <a:r>
              <a:rPr lang="en-US" sz="1200" dirty="0"/>
              <a:t>Source: Office for National Statistics</a:t>
            </a:r>
          </a:p>
        </p:txBody>
      </p:sp>
    </p:spTree>
    <p:extLst>
      <p:ext uri="{BB962C8B-B14F-4D97-AF65-F5344CB8AC3E}">
        <p14:creationId xmlns:p14="http://schemas.microsoft.com/office/powerpoint/2010/main" val="33097182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 name="Content Placeholder 46">
            <a:extLst>
              <a:ext uri="{FF2B5EF4-FFF2-40B4-BE49-F238E27FC236}">
                <a16:creationId xmlns:a16="http://schemas.microsoft.com/office/drawing/2014/main" id="{1FA19F78-C50B-054C-8494-C993A4DAF74A}"/>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147918" y="462429"/>
            <a:ext cx="6546912" cy="5933139"/>
          </a:xfrm>
        </p:spPr>
      </p:pic>
      <p:sp>
        <p:nvSpPr>
          <p:cNvPr id="48" name="TextBox 47">
            <a:extLst>
              <a:ext uri="{FF2B5EF4-FFF2-40B4-BE49-F238E27FC236}">
                <a16:creationId xmlns:a16="http://schemas.microsoft.com/office/drawing/2014/main" id="{EED96548-A15B-CE45-BDBD-463529C1FB40}"/>
              </a:ext>
            </a:extLst>
          </p:cNvPr>
          <p:cNvSpPr txBox="1"/>
          <p:nvPr/>
        </p:nvSpPr>
        <p:spPr>
          <a:xfrm>
            <a:off x="7274859" y="1134258"/>
            <a:ext cx="4531121" cy="3416320"/>
          </a:xfrm>
          <a:prstGeom prst="rect">
            <a:avLst/>
          </a:prstGeom>
          <a:noFill/>
        </p:spPr>
        <p:txBody>
          <a:bodyPr wrap="square" rtlCol="0">
            <a:spAutoFit/>
          </a:bodyPr>
          <a:lstStyle/>
          <a:p>
            <a:pPr marL="285750" indent="-285750">
              <a:buFont typeface="Arial" panose="020B0604020202020204" pitchFamily="34" charset="0"/>
              <a:buChar char="•"/>
            </a:pPr>
            <a:r>
              <a:rPr lang="en-GB" sz="1200" i="1" dirty="0">
                <a:solidFill>
                  <a:schemeClr val="accent5"/>
                </a:solidFill>
              </a:rPr>
              <a:t>A crude rate is calculated using the mid-2018 population estimates (all ages) for each area. Note that</a:t>
            </a:r>
            <a:r>
              <a:rPr lang="en-GB" sz="1200" b="1" i="1" dirty="0">
                <a:solidFill>
                  <a:schemeClr val="accent5"/>
                </a:solidFill>
              </a:rPr>
              <a:t> </a:t>
            </a:r>
            <a:r>
              <a:rPr lang="en-GB" sz="1200" i="1" dirty="0">
                <a:solidFill>
                  <a:schemeClr val="accent5"/>
                </a:solidFill>
              </a:rPr>
              <a:t>some areas in Sussex, particularly West Sussex, have an older population compared with England and so the rate is usually, and expectedly, above the national rate. </a:t>
            </a:r>
          </a:p>
          <a:p>
            <a:pPr marL="285750" indent="-285750">
              <a:buFont typeface="Arial" panose="020B0604020202020204" pitchFamily="34" charset="0"/>
              <a:buChar char="•"/>
            </a:pPr>
            <a:endParaRPr lang="en-GB" sz="1200" i="1" dirty="0">
              <a:solidFill>
                <a:srgbClr val="FF0000"/>
              </a:solidFill>
            </a:endParaRPr>
          </a:p>
          <a:p>
            <a:pPr marL="285750" indent="-285750">
              <a:buFont typeface="Arial" panose="020B0604020202020204" pitchFamily="34" charset="0"/>
              <a:buChar char="•"/>
            </a:pPr>
            <a:r>
              <a:rPr lang="en-GB" sz="1200" dirty="0"/>
              <a:t>The crude rate of death has risen considerably nationally and locally.</a:t>
            </a:r>
          </a:p>
          <a:p>
            <a:endParaRPr lang="en-GB" sz="1200" dirty="0"/>
          </a:p>
          <a:p>
            <a:pPr marL="285750" indent="-285750">
              <a:buFont typeface="Arial" panose="020B0604020202020204" pitchFamily="34" charset="0"/>
              <a:buChar char="•"/>
            </a:pPr>
            <a:r>
              <a:rPr lang="en-GB" sz="1200" dirty="0"/>
              <a:t>This increase started towards the end of March but appears to be declining in some areas. </a:t>
            </a:r>
          </a:p>
          <a:p>
            <a:endParaRPr lang="en-GB" sz="1200" dirty="0"/>
          </a:p>
          <a:p>
            <a:pPr marL="285750" indent="-285750">
              <a:buFont typeface="Arial" panose="020B0604020202020204" pitchFamily="34" charset="0"/>
              <a:buChar char="•"/>
            </a:pPr>
            <a:r>
              <a:rPr lang="en-GB" sz="1200" dirty="0"/>
              <a:t>This graph shows the considerable increase at a national level, so that local and national crude rates are similar.</a:t>
            </a:r>
          </a:p>
          <a:p>
            <a:pPr marL="285750" indent="-285750">
              <a:buFont typeface="Arial" panose="020B0604020202020204" pitchFamily="34" charset="0"/>
              <a:buChar char="•"/>
            </a:pPr>
            <a:endParaRPr lang="en-GB" sz="1200" i="1" dirty="0">
              <a:solidFill>
                <a:schemeClr val="accent1"/>
              </a:solidFill>
            </a:endParaRPr>
          </a:p>
          <a:p>
            <a:pPr marL="285750" indent="-285750">
              <a:buFont typeface="Arial" panose="020B0604020202020204" pitchFamily="34" charset="0"/>
              <a:buChar char="•"/>
            </a:pPr>
            <a:r>
              <a:rPr lang="en-GB" sz="1200" i="1" dirty="0">
                <a:solidFill>
                  <a:srgbClr val="FF0000"/>
                </a:solidFill>
              </a:rPr>
              <a:t>An age/sex standardised rates are not currently available for the weekly ONS release, although cumulative data for a shorter time period are presented later in this slide deck.</a:t>
            </a:r>
          </a:p>
        </p:txBody>
      </p:sp>
      <p:sp>
        <p:nvSpPr>
          <p:cNvPr id="49" name="TextBox 48">
            <a:extLst>
              <a:ext uri="{FF2B5EF4-FFF2-40B4-BE49-F238E27FC236}">
                <a16:creationId xmlns:a16="http://schemas.microsoft.com/office/drawing/2014/main" id="{2356CB90-A20C-4B4D-B6FF-5B49748B52E5}"/>
              </a:ext>
            </a:extLst>
          </p:cNvPr>
          <p:cNvSpPr txBox="1"/>
          <p:nvPr/>
        </p:nvSpPr>
        <p:spPr>
          <a:xfrm>
            <a:off x="192062" y="103363"/>
            <a:ext cx="4639603" cy="307777"/>
          </a:xfrm>
          <a:prstGeom prst="rect">
            <a:avLst/>
          </a:prstGeom>
          <a:noFill/>
        </p:spPr>
        <p:txBody>
          <a:bodyPr wrap="none" rtlCol="0">
            <a:spAutoFit/>
          </a:bodyPr>
          <a:lstStyle/>
          <a:p>
            <a:r>
              <a:rPr lang="en-US" sz="1400" dirty="0"/>
              <a:t>Crude rate of all cause mortality; to week ending 22/05/2020</a:t>
            </a:r>
          </a:p>
        </p:txBody>
      </p:sp>
    </p:spTree>
    <p:extLst>
      <p:ext uri="{BB962C8B-B14F-4D97-AF65-F5344CB8AC3E}">
        <p14:creationId xmlns:p14="http://schemas.microsoft.com/office/powerpoint/2010/main" val="37481511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 name="Content Placeholder 46">
            <a:extLst>
              <a:ext uri="{FF2B5EF4-FFF2-40B4-BE49-F238E27FC236}">
                <a16:creationId xmlns:a16="http://schemas.microsoft.com/office/drawing/2014/main" id="{1FA19F78-C50B-054C-8494-C993A4DAF74A}"/>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147918" y="462429"/>
            <a:ext cx="6546912" cy="5933139"/>
          </a:xfrm>
        </p:spPr>
      </p:pic>
      <p:sp>
        <p:nvSpPr>
          <p:cNvPr id="48" name="TextBox 47">
            <a:extLst>
              <a:ext uri="{FF2B5EF4-FFF2-40B4-BE49-F238E27FC236}">
                <a16:creationId xmlns:a16="http://schemas.microsoft.com/office/drawing/2014/main" id="{EED96548-A15B-CE45-BDBD-463529C1FB40}"/>
              </a:ext>
            </a:extLst>
          </p:cNvPr>
          <p:cNvSpPr txBox="1"/>
          <p:nvPr/>
        </p:nvSpPr>
        <p:spPr>
          <a:xfrm>
            <a:off x="7109751" y="411140"/>
            <a:ext cx="4769225" cy="3231654"/>
          </a:xfrm>
          <a:prstGeom prst="rect">
            <a:avLst/>
          </a:prstGeom>
          <a:noFill/>
        </p:spPr>
        <p:txBody>
          <a:bodyPr wrap="square" rtlCol="0">
            <a:spAutoFit/>
          </a:bodyPr>
          <a:lstStyle/>
          <a:p>
            <a:pPr marL="285750" indent="-285750">
              <a:buFont typeface="Arial" panose="020B0604020202020204" pitchFamily="34" charset="0"/>
              <a:buChar char="•"/>
            </a:pPr>
            <a:r>
              <a:rPr lang="en-GB" sz="1200" dirty="0"/>
              <a:t>Crude rates of deaths where Covid-19 is mentioned as an underlying cause or contributing factor has risen locally.</a:t>
            </a:r>
          </a:p>
          <a:p>
            <a:endParaRPr lang="en-GB" sz="1200" dirty="0"/>
          </a:p>
          <a:p>
            <a:pPr marL="285750" indent="-285750">
              <a:buFont typeface="Arial" panose="020B0604020202020204" pitchFamily="34" charset="0"/>
              <a:buChar char="•"/>
            </a:pPr>
            <a:r>
              <a:rPr lang="en-GB" sz="1200" dirty="0"/>
              <a:t>In April the rate rose locally but was significantly lower than in England although rates are now statistically similar to national rates per 100,000 population.</a:t>
            </a:r>
          </a:p>
          <a:p>
            <a:pPr marL="285750" indent="-285750">
              <a:buFont typeface="Arial" panose="020B0604020202020204" pitchFamily="34" charset="0"/>
              <a:buChar char="•"/>
            </a:pPr>
            <a:endParaRPr lang="en-GB" sz="1200" dirty="0"/>
          </a:p>
          <a:p>
            <a:pPr marL="285750" indent="-285750">
              <a:buFont typeface="Arial" panose="020B0604020202020204" pitchFamily="34" charset="0"/>
              <a:buChar char="•"/>
            </a:pPr>
            <a:r>
              <a:rPr lang="en-GB" sz="1200" dirty="0"/>
              <a:t>The table below shows the change in deaths occurring in the last two weeks of reporting.</a:t>
            </a:r>
          </a:p>
          <a:p>
            <a:pPr marL="285750" indent="-285750">
              <a:buFont typeface="Arial" panose="020B0604020202020204" pitchFamily="34" charset="0"/>
              <a:buChar char="•"/>
            </a:pPr>
            <a:endParaRPr lang="en-GB" sz="1200" dirty="0"/>
          </a:p>
          <a:p>
            <a:pPr marL="285750" indent="-285750">
              <a:buFont typeface="Arial" panose="020B0604020202020204" pitchFamily="34" charset="0"/>
              <a:buChar char="•"/>
            </a:pPr>
            <a:r>
              <a:rPr lang="en-GB" sz="1200" dirty="0">
                <a:solidFill>
                  <a:srgbClr val="FF0000"/>
                </a:solidFill>
              </a:rPr>
              <a:t>Note: the crude rate given in the table below is the cumulative total of Covid-19 deaths to date, and not the new deaths in the latest week.</a:t>
            </a:r>
          </a:p>
          <a:p>
            <a:pPr marL="285750" indent="-285750">
              <a:buFont typeface="Arial" panose="020B0604020202020204" pitchFamily="34" charset="0"/>
              <a:buChar char="•"/>
            </a:pPr>
            <a:endParaRPr lang="en-GB" sz="1200" dirty="0">
              <a:solidFill>
                <a:srgbClr val="FF0000"/>
              </a:solidFill>
            </a:endParaRPr>
          </a:p>
          <a:p>
            <a:pPr marL="285750" indent="-285750">
              <a:buFont typeface="Arial" panose="020B0604020202020204" pitchFamily="34" charset="0"/>
              <a:buChar char="•"/>
            </a:pPr>
            <a:r>
              <a:rPr lang="en-GB" sz="1200" dirty="0">
                <a:solidFill>
                  <a:srgbClr val="FF0000"/>
                </a:solidFill>
              </a:rPr>
              <a:t>Also note that deaths (particularly in the most recent week) may be revised if the were not registered by the 30</a:t>
            </a:r>
            <a:r>
              <a:rPr lang="en-GB" sz="1200" baseline="30000" dirty="0">
                <a:solidFill>
                  <a:srgbClr val="FF0000"/>
                </a:solidFill>
              </a:rPr>
              <a:t>th</a:t>
            </a:r>
            <a:r>
              <a:rPr lang="en-GB" sz="1200" dirty="0">
                <a:solidFill>
                  <a:srgbClr val="FF0000"/>
                </a:solidFill>
              </a:rPr>
              <a:t> May. </a:t>
            </a:r>
          </a:p>
          <a:p>
            <a:pPr marL="285750" indent="-285750">
              <a:buFont typeface="Arial" panose="020B0604020202020204" pitchFamily="34" charset="0"/>
              <a:buChar char="•"/>
            </a:pPr>
            <a:endParaRPr lang="en-GB" sz="1200" i="1" dirty="0">
              <a:solidFill>
                <a:schemeClr val="accent1"/>
              </a:solidFill>
            </a:endParaRPr>
          </a:p>
        </p:txBody>
      </p:sp>
      <p:sp>
        <p:nvSpPr>
          <p:cNvPr id="49" name="TextBox 48">
            <a:extLst>
              <a:ext uri="{FF2B5EF4-FFF2-40B4-BE49-F238E27FC236}">
                <a16:creationId xmlns:a16="http://schemas.microsoft.com/office/drawing/2014/main" id="{2356CB90-A20C-4B4D-B6FF-5B49748B52E5}"/>
              </a:ext>
            </a:extLst>
          </p:cNvPr>
          <p:cNvSpPr txBox="1"/>
          <p:nvPr/>
        </p:nvSpPr>
        <p:spPr>
          <a:xfrm>
            <a:off x="192062" y="103363"/>
            <a:ext cx="4659545" cy="307777"/>
          </a:xfrm>
          <a:prstGeom prst="rect">
            <a:avLst/>
          </a:prstGeom>
          <a:noFill/>
        </p:spPr>
        <p:txBody>
          <a:bodyPr wrap="none" rtlCol="0">
            <a:spAutoFit/>
          </a:bodyPr>
          <a:lstStyle/>
          <a:p>
            <a:r>
              <a:rPr lang="en-US" sz="1400" dirty="0"/>
              <a:t>Crude rate of Covid-19 mortality; to week ending 22/05/2020</a:t>
            </a:r>
          </a:p>
        </p:txBody>
      </p:sp>
      <p:graphicFrame>
        <p:nvGraphicFramePr>
          <p:cNvPr id="2" name="Table 1">
            <a:extLst>
              <a:ext uri="{FF2B5EF4-FFF2-40B4-BE49-F238E27FC236}">
                <a16:creationId xmlns:a16="http://schemas.microsoft.com/office/drawing/2014/main" id="{ECDC2A3F-0DCE-574A-B448-300949D8CB1C}"/>
              </a:ext>
            </a:extLst>
          </p:cNvPr>
          <p:cNvGraphicFramePr>
            <a:graphicFrameLocks noGrp="1"/>
          </p:cNvGraphicFramePr>
          <p:nvPr/>
        </p:nvGraphicFramePr>
        <p:xfrm>
          <a:off x="7055965" y="4251138"/>
          <a:ext cx="4876799" cy="1713865"/>
        </p:xfrm>
        <a:graphic>
          <a:graphicData uri="http://schemas.openxmlformats.org/drawingml/2006/table">
            <a:tbl>
              <a:tblPr/>
              <a:tblGrid>
                <a:gridCol w="1207542">
                  <a:extLst>
                    <a:ext uri="{9D8B030D-6E8A-4147-A177-3AD203B41FA5}">
                      <a16:colId xmlns:a16="http://schemas.microsoft.com/office/drawing/2014/main" val="4042078147"/>
                    </a:ext>
                  </a:extLst>
                </a:gridCol>
                <a:gridCol w="377239">
                  <a:extLst>
                    <a:ext uri="{9D8B030D-6E8A-4147-A177-3AD203B41FA5}">
                      <a16:colId xmlns:a16="http://schemas.microsoft.com/office/drawing/2014/main" val="930813635"/>
                    </a:ext>
                  </a:extLst>
                </a:gridCol>
                <a:gridCol w="376518">
                  <a:extLst>
                    <a:ext uri="{9D8B030D-6E8A-4147-A177-3AD203B41FA5}">
                      <a16:colId xmlns:a16="http://schemas.microsoft.com/office/drawing/2014/main" val="522768187"/>
                    </a:ext>
                  </a:extLst>
                </a:gridCol>
                <a:gridCol w="578223">
                  <a:extLst>
                    <a:ext uri="{9D8B030D-6E8A-4147-A177-3AD203B41FA5}">
                      <a16:colId xmlns:a16="http://schemas.microsoft.com/office/drawing/2014/main" val="834688633"/>
                    </a:ext>
                  </a:extLst>
                </a:gridCol>
                <a:gridCol w="605118">
                  <a:extLst>
                    <a:ext uri="{9D8B030D-6E8A-4147-A177-3AD203B41FA5}">
                      <a16:colId xmlns:a16="http://schemas.microsoft.com/office/drawing/2014/main" val="3536256985"/>
                    </a:ext>
                  </a:extLst>
                </a:gridCol>
                <a:gridCol w="753035">
                  <a:extLst>
                    <a:ext uri="{9D8B030D-6E8A-4147-A177-3AD203B41FA5}">
                      <a16:colId xmlns:a16="http://schemas.microsoft.com/office/drawing/2014/main" val="3157537180"/>
                    </a:ext>
                  </a:extLst>
                </a:gridCol>
                <a:gridCol w="979124">
                  <a:extLst>
                    <a:ext uri="{9D8B030D-6E8A-4147-A177-3AD203B41FA5}">
                      <a16:colId xmlns:a16="http://schemas.microsoft.com/office/drawing/2014/main" val="1797673479"/>
                    </a:ext>
                  </a:extLst>
                </a:gridCol>
              </a:tblGrid>
              <a:tr h="571500">
                <a:tc>
                  <a:txBody>
                    <a:bodyPr/>
                    <a:lstStyle/>
                    <a:p>
                      <a:pPr algn="l" fontAlgn="t"/>
                      <a:r>
                        <a:rPr lang="en-GB" sz="1050" b="1" i="0" u="none" strike="noStrike" dirty="0">
                          <a:solidFill>
                            <a:srgbClr val="000000"/>
                          </a:solidFill>
                          <a:effectLst/>
                          <a:latin typeface="Calibri" panose="020F0502020204030204" pitchFamily="34" charset="0"/>
                        </a:rPr>
                        <a:t>Name</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w/e 15th</a:t>
                      </a:r>
                    </a:p>
                    <a:p>
                      <a:pPr algn="r" fontAlgn="t"/>
                      <a:r>
                        <a:rPr lang="en-GB" sz="1050" b="1" i="0" u="none" strike="noStrike" dirty="0">
                          <a:solidFill>
                            <a:srgbClr val="000000"/>
                          </a:solidFill>
                          <a:effectLst/>
                          <a:latin typeface="Calibri" panose="020F0502020204030204" pitchFamily="34" charset="0"/>
                        </a:rPr>
                        <a:t>May</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w/e 22nd May</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Change (N)</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Change (%)</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Latest cumulative total</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t"/>
                      <a:r>
                        <a:rPr lang="en-GB" sz="1050" b="1" i="0" u="none" strike="noStrike" dirty="0">
                          <a:solidFill>
                            <a:srgbClr val="000000"/>
                          </a:solidFill>
                          <a:effectLst/>
                          <a:latin typeface="Calibri" panose="020F0502020204030204" pitchFamily="34" charset="0"/>
                        </a:rPr>
                        <a:t>Latest cumulative rate per 100,000</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21740534"/>
                  </a:ext>
                </a:extLst>
              </a:tr>
              <a:tr h="203200">
                <a:tc>
                  <a:txBody>
                    <a:bodyPr/>
                    <a:lstStyle/>
                    <a:p>
                      <a:pPr algn="l" fontAlgn="b"/>
                      <a:r>
                        <a:rPr lang="en-GB" sz="1050" b="0" i="0" u="none" strike="noStrike" dirty="0">
                          <a:solidFill>
                            <a:srgbClr val="000000"/>
                          </a:solidFill>
                          <a:effectLst/>
                          <a:latin typeface="Calibri" panose="020F0502020204030204" pitchFamily="34" charset="0"/>
                        </a:rPr>
                        <a:t>Brighton and Hove</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17</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-12</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-70.60%</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139</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47.9 (40.2-56.5)</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275933205"/>
                  </a:ext>
                </a:extLst>
              </a:tr>
              <a:tr h="203200">
                <a:tc>
                  <a:txBody>
                    <a:bodyPr/>
                    <a:lstStyle/>
                    <a:p>
                      <a:pPr algn="l" fontAlgn="b"/>
                      <a:r>
                        <a:rPr lang="en-GB" sz="1050" b="0" i="0" u="none" strike="noStrike" dirty="0">
                          <a:solidFill>
                            <a:srgbClr val="000000"/>
                          </a:solidFill>
                          <a:effectLst/>
                          <a:latin typeface="Calibri" panose="020F0502020204030204" pitchFamily="34" charset="0"/>
                        </a:rPr>
                        <a:t>East Sussex</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33</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27</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-18.20%</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311</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56.1 (50-62.7)</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348582351"/>
                  </a:ext>
                </a:extLst>
              </a:tr>
              <a:tr h="203200">
                <a:tc>
                  <a:txBody>
                    <a:bodyPr/>
                    <a:lstStyle/>
                    <a:p>
                      <a:pPr algn="l" fontAlgn="b"/>
                      <a:r>
                        <a:rPr lang="en-GB" sz="1050" b="0" i="0" u="none" strike="noStrike" dirty="0">
                          <a:solidFill>
                            <a:srgbClr val="000000"/>
                          </a:solidFill>
                          <a:effectLst/>
                          <a:latin typeface="Calibri" panose="020F0502020204030204" pitchFamily="34" charset="0"/>
                        </a:rPr>
                        <a:t>West Sussex</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59</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41</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-18</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-30.50%</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563</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65.6 (60.2-71.2)</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2510402284"/>
                  </a:ext>
                </a:extLst>
              </a:tr>
              <a:tr h="203200">
                <a:tc>
                  <a:txBody>
                    <a:bodyPr/>
                    <a:lstStyle/>
                    <a:p>
                      <a:pPr algn="l" fontAlgn="b"/>
                      <a:r>
                        <a:rPr lang="en-GB" sz="1050" b="0" i="0" u="none" strike="noStrike">
                          <a:solidFill>
                            <a:srgbClr val="000000"/>
                          </a:solidFill>
                          <a:effectLst/>
                          <a:latin typeface="Calibri" panose="020F0502020204030204" pitchFamily="34" charset="0"/>
                        </a:rPr>
                        <a:t>Sussex areas combined</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109</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73</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-36</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-33%</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1,013</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59.5 (55.8-63.2)</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3175"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3548855910"/>
                  </a:ext>
                </a:extLst>
              </a:tr>
              <a:tr h="203200">
                <a:tc>
                  <a:txBody>
                    <a:bodyPr/>
                    <a:lstStyle/>
                    <a:p>
                      <a:pPr algn="l" fontAlgn="b"/>
                      <a:r>
                        <a:rPr lang="en-GB" sz="1050" b="0" i="0" u="none" strike="noStrike">
                          <a:solidFill>
                            <a:srgbClr val="000000"/>
                          </a:solidFill>
                          <a:effectLst/>
                          <a:latin typeface="Calibri" panose="020F0502020204030204" pitchFamily="34" charset="0"/>
                        </a:rPr>
                        <a:t>England</a:t>
                      </a:r>
                    </a:p>
                  </a:txBody>
                  <a:tcPr marL="9525" marR="9525" marT="9525" marB="0">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2,621</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1,874</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-747</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-28.50%</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42,210</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75.4 (74.7-76.1)</a:t>
                      </a:r>
                    </a:p>
                  </a:txBody>
                  <a:tcPr marL="9525" marR="9525" marT="9525" marB="0" anchor="b">
                    <a:lnL w="3175" cap="flat" cmpd="sng" algn="ctr">
                      <a:solidFill>
                        <a:schemeClr val="bg1">
                          <a:lumMod val="75000"/>
                        </a:schemeClr>
                      </a:solidFill>
                      <a:prstDash val="solid"/>
                      <a:round/>
                      <a:headEnd type="none" w="med" len="med"/>
                      <a:tailEnd type="none" w="med" len="med"/>
                    </a:lnL>
                    <a:lnR w="3175" cap="flat" cmpd="sng" algn="ctr">
                      <a:solidFill>
                        <a:schemeClr val="bg1">
                          <a:lumMod val="75000"/>
                        </a:schemeClr>
                      </a:solidFill>
                      <a:prstDash val="solid"/>
                      <a:round/>
                      <a:headEnd type="none" w="med" len="med"/>
                      <a:tailEnd type="none" w="med" len="med"/>
                    </a:lnR>
                    <a:lnT w="3175" cap="flat" cmpd="sng" algn="ctr">
                      <a:solidFill>
                        <a:schemeClr val="bg1">
                          <a:lumMod val="7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3121827"/>
                  </a:ext>
                </a:extLst>
              </a:tr>
            </a:tbl>
          </a:graphicData>
        </a:graphic>
      </p:graphicFrame>
      <p:sp>
        <p:nvSpPr>
          <p:cNvPr id="7" name="TextBox 6">
            <a:extLst>
              <a:ext uri="{FF2B5EF4-FFF2-40B4-BE49-F238E27FC236}">
                <a16:creationId xmlns:a16="http://schemas.microsoft.com/office/drawing/2014/main" id="{A6AE7F49-8FEC-C94E-919E-9C1A97D00769}"/>
              </a:ext>
            </a:extLst>
          </p:cNvPr>
          <p:cNvSpPr txBox="1"/>
          <p:nvPr/>
        </p:nvSpPr>
        <p:spPr>
          <a:xfrm>
            <a:off x="6974729" y="3974139"/>
            <a:ext cx="2815386" cy="276999"/>
          </a:xfrm>
          <a:prstGeom prst="rect">
            <a:avLst/>
          </a:prstGeom>
          <a:noFill/>
        </p:spPr>
        <p:txBody>
          <a:bodyPr wrap="none" rtlCol="0">
            <a:spAutoFit/>
          </a:bodyPr>
          <a:lstStyle/>
          <a:p>
            <a:r>
              <a:rPr lang="en-US" sz="1200" dirty="0"/>
              <a:t>Last two-week change Covid-19 mortality</a:t>
            </a:r>
          </a:p>
        </p:txBody>
      </p:sp>
    </p:spTree>
    <p:extLst>
      <p:ext uri="{BB962C8B-B14F-4D97-AF65-F5344CB8AC3E}">
        <p14:creationId xmlns:p14="http://schemas.microsoft.com/office/powerpoint/2010/main" val="36390141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C02CCB9D-1775-2E47-8F9F-0D7FCAAF92BE}"/>
              </a:ext>
            </a:extLst>
          </p:cNvPr>
          <p:cNvGraphicFramePr>
            <a:graphicFrameLocks noGrp="1"/>
          </p:cNvGraphicFramePr>
          <p:nvPr/>
        </p:nvGraphicFramePr>
        <p:xfrm>
          <a:off x="287357" y="1546698"/>
          <a:ext cx="11563754" cy="1888266"/>
        </p:xfrm>
        <a:graphic>
          <a:graphicData uri="http://schemas.openxmlformats.org/drawingml/2006/table">
            <a:tbl>
              <a:tblPr/>
              <a:tblGrid>
                <a:gridCol w="682702">
                  <a:extLst>
                    <a:ext uri="{9D8B030D-6E8A-4147-A177-3AD203B41FA5}">
                      <a16:colId xmlns:a16="http://schemas.microsoft.com/office/drawing/2014/main" val="2328472390"/>
                    </a:ext>
                  </a:extLst>
                </a:gridCol>
                <a:gridCol w="1230617">
                  <a:extLst>
                    <a:ext uri="{9D8B030D-6E8A-4147-A177-3AD203B41FA5}">
                      <a16:colId xmlns:a16="http://schemas.microsoft.com/office/drawing/2014/main" val="1755620868"/>
                    </a:ext>
                  </a:extLst>
                </a:gridCol>
                <a:gridCol w="1041009">
                  <a:extLst>
                    <a:ext uri="{9D8B030D-6E8A-4147-A177-3AD203B41FA5}">
                      <a16:colId xmlns:a16="http://schemas.microsoft.com/office/drawing/2014/main" val="2085154622"/>
                    </a:ext>
                  </a:extLst>
                </a:gridCol>
                <a:gridCol w="1252021">
                  <a:extLst>
                    <a:ext uri="{9D8B030D-6E8A-4147-A177-3AD203B41FA5}">
                      <a16:colId xmlns:a16="http://schemas.microsoft.com/office/drawing/2014/main" val="4093615030"/>
                    </a:ext>
                  </a:extLst>
                </a:gridCol>
                <a:gridCol w="1156623">
                  <a:extLst>
                    <a:ext uri="{9D8B030D-6E8A-4147-A177-3AD203B41FA5}">
                      <a16:colId xmlns:a16="http://schemas.microsoft.com/office/drawing/2014/main" val="1785137804"/>
                    </a:ext>
                  </a:extLst>
                </a:gridCol>
                <a:gridCol w="763668">
                  <a:extLst>
                    <a:ext uri="{9D8B030D-6E8A-4147-A177-3AD203B41FA5}">
                      <a16:colId xmlns:a16="http://schemas.microsoft.com/office/drawing/2014/main" val="2484058275"/>
                    </a:ext>
                  </a:extLst>
                </a:gridCol>
                <a:gridCol w="1186280">
                  <a:extLst>
                    <a:ext uri="{9D8B030D-6E8A-4147-A177-3AD203B41FA5}">
                      <a16:colId xmlns:a16="http://schemas.microsoft.com/office/drawing/2014/main" val="2283668615"/>
                    </a:ext>
                  </a:extLst>
                </a:gridCol>
                <a:gridCol w="1047880">
                  <a:extLst>
                    <a:ext uri="{9D8B030D-6E8A-4147-A177-3AD203B41FA5}">
                      <a16:colId xmlns:a16="http://schemas.microsoft.com/office/drawing/2014/main" val="2290395827"/>
                    </a:ext>
                  </a:extLst>
                </a:gridCol>
                <a:gridCol w="1067652">
                  <a:extLst>
                    <a:ext uri="{9D8B030D-6E8A-4147-A177-3AD203B41FA5}">
                      <a16:colId xmlns:a16="http://schemas.microsoft.com/office/drawing/2014/main" val="3263881194"/>
                    </a:ext>
                  </a:extLst>
                </a:gridCol>
                <a:gridCol w="1008337">
                  <a:extLst>
                    <a:ext uri="{9D8B030D-6E8A-4147-A177-3AD203B41FA5}">
                      <a16:colId xmlns:a16="http://schemas.microsoft.com/office/drawing/2014/main" val="2158711689"/>
                    </a:ext>
                  </a:extLst>
                </a:gridCol>
                <a:gridCol w="1126965">
                  <a:extLst>
                    <a:ext uri="{9D8B030D-6E8A-4147-A177-3AD203B41FA5}">
                      <a16:colId xmlns:a16="http://schemas.microsoft.com/office/drawing/2014/main" val="3699747758"/>
                    </a:ext>
                  </a:extLst>
                </a:gridCol>
              </a:tblGrid>
              <a:tr h="719424">
                <a:tc>
                  <a:txBody>
                    <a:bodyPr/>
                    <a:lstStyle/>
                    <a:p>
                      <a:pPr algn="l" fontAlgn="t"/>
                      <a:r>
                        <a:rPr lang="en-GB" sz="900" b="1" i="0" u="none" strike="noStrike" dirty="0">
                          <a:solidFill>
                            <a:srgbClr val="000000"/>
                          </a:solidFill>
                          <a:effectLst/>
                          <a:latin typeface="Calibri" panose="020F0502020204030204" pitchFamily="34" charset="0"/>
                        </a:rPr>
                        <a:t>Name</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All cause latest week summary</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Covid-19 latest week summary</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Proportion of deaths occurring in week that are attributed to Covid-19</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Rank of latest Covid-19 deaths crude rate among CIPFA neighbours</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Total number of all cause deaths to date in 2020</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Rank of cumulative all cause deaths crude rate among CIPFA neighbours</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Total number of deaths attributed to Covid-19 to date in 2020</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Rank of cumulative Covid-19 deaths crude rate among CIPFA neighbours</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Proportion of deaths to date in 2020 attributed to Covid-19</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Rank of proportion of deaths to date attributed to Covid-19 among CIPFA neighbours</a:t>
                      </a:r>
                    </a:p>
                  </a:txBody>
                  <a:tcPr marL="6391" marR="6391" marT="6391"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13293320"/>
                  </a:ext>
                </a:extLst>
              </a:tr>
              <a:tr h="420083">
                <a:tc>
                  <a:txBody>
                    <a:bodyPr/>
                    <a:lstStyle/>
                    <a:p>
                      <a:pPr algn="l" fontAlgn="t"/>
                      <a:r>
                        <a:rPr lang="en-GB" sz="900" b="0" i="0" u="none" strike="noStrike" dirty="0">
                          <a:solidFill>
                            <a:srgbClr val="000000"/>
                          </a:solidFill>
                          <a:effectLst/>
                          <a:latin typeface="Calibri" panose="020F0502020204030204" pitchFamily="34" charset="0"/>
                        </a:rPr>
                        <a:t>Brighton and Hove</a:t>
                      </a:r>
                    </a:p>
                  </a:txBody>
                  <a:tcPr marL="6391" marR="6391" marT="6391"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dirty="0">
                          <a:solidFill>
                            <a:srgbClr val="000000"/>
                          </a:solidFill>
                          <a:effectLst/>
                          <a:latin typeface="Calibri" panose="020F0502020204030204" pitchFamily="34" charset="0"/>
                        </a:rPr>
                        <a:t>34 deaths (12 per 100,000, 95% CI: 8-16)</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dirty="0">
                          <a:solidFill>
                            <a:srgbClr val="000000"/>
                          </a:solidFill>
                          <a:effectLst/>
                          <a:latin typeface="Calibri" panose="020F0502020204030204" pitchFamily="34" charset="0"/>
                        </a:rPr>
                        <a:t>5 deaths (2 per 100,000, 95% CI: 1-4)</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14.7%</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13th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             961 </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16th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139</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14th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14.5%</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13th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541093303"/>
                  </a:ext>
                </a:extLst>
              </a:tr>
              <a:tr h="420083">
                <a:tc>
                  <a:txBody>
                    <a:bodyPr/>
                    <a:lstStyle/>
                    <a:p>
                      <a:pPr algn="l" fontAlgn="t"/>
                      <a:r>
                        <a:rPr lang="en-GB" sz="900" b="0" i="0" u="none" strike="noStrike" dirty="0">
                          <a:solidFill>
                            <a:srgbClr val="000000"/>
                          </a:solidFill>
                          <a:effectLst/>
                          <a:latin typeface="Calibri" panose="020F0502020204030204" pitchFamily="34" charset="0"/>
                        </a:rPr>
                        <a:t>East Sussex</a:t>
                      </a:r>
                    </a:p>
                  </a:txBody>
                  <a:tcPr marL="6391" marR="6391" marT="6391"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120 deaths (22 per 100,000, 95% CI: 18-26)</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27 deaths (5 per 100,000, 95% CI: 3-7)</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22.5%</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2nd</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          3,028 </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1st</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311</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13th</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10.3%</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13th</a:t>
                      </a:r>
                    </a:p>
                  </a:txBody>
                  <a:tcPr marL="9525" marR="9525" marT="9525" marB="0">
                    <a:lnL>
                      <a:noFill/>
                    </a:lnL>
                    <a:lnR>
                      <a:noFill/>
                    </a:lnR>
                    <a:lnT>
                      <a:noFill/>
                    </a:lnT>
                    <a:lnB>
                      <a:noFill/>
                    </a:lnB>
                  </a:tcPr>
                </a:tc>
                <a:extLst>
                  <a:ext uri="{0D108BD9-81ED-4DB2-BD59-A6C34878D82A}">
                    <a16:rowId xmlns:a16="http://schemas.microsoft.com/office/drawing/2014/main" val="3320522040"/>
                  </a:ext>
                </a:extLst>
              </a:tr>
              <a:tr h="328676">
                <a:tc>
                  <a:txBody>
                    <a:bodyPr/>
                    <a:lstStyle/>
                    <a:p>
                      <a:pPr algn="l" fontAlgn="t"/>
                      <a:r>
                        <a:rPr lang="en-GB" sz="900" b="0" i="0" u="none" strike="noStrike" dirty="0">
                          <a:solidFill>
                            <a:srgbClr val="000000"/>
                          </a:solidFill>
                          <a:effectLst/>
                          <a:latin typeface="Calibri" panose="020F0502020204030204" pitchFamily="34" charset="0"/>
                        </a:rPr>
                        <a:t>West Sussex</a:t>
                      </a:r>
                    </a:p>
                  </a:txBody>
                  <a:tcPr marL="6391" marR="6391" marT="6391"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180 deaths (21 per 100,000, 95% CI: 18-24)</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41 deaths (5 per 100,000, 95% CI: 3-6)</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22.8%</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4th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          4,599 </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2nd</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563</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10th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12.2%</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13th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12576107"/>
                  </a:ext>
                </a:extLst>
              </a:tr>
            </a:tbl>
          </a:graphicData>
        </a:graphic>
      </p:graphicFrame>
      <p:sp>
        <p:nvSpPr>
          <p:cNvPr id="7" name="TextBox 6">
            <a:extLst>
              <a:ext uri="{FF2B5EF4-FFF2-40B4-BE49-F238E27FC236}">
                <a16:creationId xmlns:a16="http://schemas.microsoft.com/office/drawing/2014/main" id="{07E138C8-98F9-8D4E-BCDF-0EA0E50113B8}"/>
              </a:ext>
            </a:extLst>
          </p:cNvPr>
          <p:cNvSpPr txBox="1"/>
          <p:nvPr/>
        </p:nvSpPr>
        <p:spPr>
          <a:xfrm>
            <a:off x="184111" y="1208144"/>
            <a:ext cx="7008650" cy="307777"/>
          </a:xfrm>
          <a:prstGeom prst="rect">
            <a:avLst/>
          </a:prstGeom>
          <a:noFill/>
        </p:spPr>
        <p:txBody>
          <a:bodyPr wrap="none" rtlCol="0">
            <a:spAutoFit/>
          </a:bodyPr>
          <a:lstStyle/>
          <a:p>
            <a:r>
              <a:rPr lang="en-US" sz="1400" b="1" dirty="0"/>
              <a:t>Mortality summary tables; ONS death occurrence data; all deaths; week ending 22/05/2020</a:t>
            </a:r>
          </a:p>
        </p:txBody>
      </p:sp>
      <p:graphicFrame>
        <p:nvGraphicFramePr>
          <p:cNvPr id="8" name="Table 7">
            <a:extLst>
              <a:ext uri="{FF2B5EF4-FFF2-40B4-BE49-F238E27FC236}">
                <a16:creationId xmlns:a16="http://schemas.microsoft.com/office/drawing/2014/main" id="{D88FBBB4-81E3-AE44-80A8-5CBB52C1F200}"/>
              </a:ext>
            </a:extLst>
          </p:cNvPr>
          <p:cNvGraphicFramePr>
            <a:graphicFrameLocks noGrp="1"/>
          </p:cNvGraphicFramePr>
          <p:nvPr/>
        </p:nvGraphicFramePr>
        <p:xfrm>
          <a:off x="306172" y="4292841"/>
          <a:ext cx="11563754" cy="1909176"/>
        </p:xfrm>
        <a:graphic>
          <a:graphicData uri="http://schemas.openxmlformats.org/drawingml/2006/table">
            <a:tbl>
              <a:tblPr/>
              <a:tblGrid>
                <a:gridCol w="822913">
                  <a:extLst>
                    <a:ext uri="{9D8B030D-6E8A-4147-A177-3AD203B41FA5}">
                      <a16:colId xmlns:a16="http://schemas.microsoft.com/office/drawing/2014/main" val="1846249280"/>
                    </a:ext>
                  </a:extLst>
                </a:gridCol>
                <a:gridCol w="1470234">
                  <a:extLst>
                    <a:ext uri="{9D8B030D-6E8A-4147-A177-3AD203B41FA5}">
                      <a16:colId xmlns:a16="http://schemas.microsoft.com/office/drawing/2014/main" val="1706611446"/>
                    </a:ext>
                  </a:extLst>
                </a:gridCol>
                <a:gridCol w="1294228">
                  <a:extLst>
                    <a:ext uri="{9D8B030D-6E8A-4147-A177-3AD203B41FA5}">
                      <a16:colId xmlns:a16="http://schemas.microsoft.com/office/drawing/2014/main" val="2265666369"/>
                    </a:ext>
                  </a:extLst>
                </a:gridCol>
                <a:gridCol w="900332">
                  <a:extLst>
                    <a:ext uri="{9D8B030D-6E8A-4147-A177-3AD203B41FA5}">
                      <a16:colId xmlns:a16="http://schemas.microsoft.com/office/drawing/2014/main" val="2930854665"/>
                    </a:ext>
                  </a:extLst>
                </a:gridCol>
                <a:gridCol w="1195754">
                  <a:extLst>
                    <a:ext uri="{9D8B030D-6E8A-4147-A177-3AD203B41FA5}">
                      <a16:colId xmlns:a16="http://schemas.microsoft.com/office/drawing/2014/main" val="1696373253"/>
                    </a:ext>
                  </a:extLst>
                </a:gridCol>
                <a:gridCol w="815926">
                  <a:extLst>
                    <a:ext uri="{9D8B030D-6E8A-4147-A177-3AD203B41FA5}">
                      <a16:colId xmlns:a16="http://schemas.microsoft.com/office/drawing/2014/main" val="1565301830"/>
                    </a:ext>
                  </a:extLst>
                </a:gridCol>
                <a:gridCol w="844062">
                  <a:extLst>
                    <a:ext uri="{9D8B030D-6E8A-4147-A177-3AD203B41FA5}">
                      <a16:colId xmlns:a16="http://schemas.microsoft.com/office/drawing/2014/main" val="572029508"/>
                    </a:ext>
                  </a:extLst>
                </a:gridCol>
                <a:gridCol w="829996">
                  <a:extLst>
                    <a:ext uri="{9D8B030D-6E8A-4147-A177-3AD203B41FA5}">
                      <a16:colId xmlns:a16="http://schemas.microsoft.com/office/drawing/2014/main" val="3455814930"/>
                    </a:ext>
                  </a:extLst>
                </a:gridCol>
                <a:gridCol w="1083213">
                  <a:extLst>
                    <a:ext uri="{9D8B030D-6E8A-4147-A177-3AD203B41FA5}">
                      <a16:colId xmlns:a16="http://schemas.microsoft.com/office/drawing/2014/main" val="4156328815"/>
                    </a:ext>
                  </a:extLst>
                </a:gridCol>
                <a:gridCol w="1266089">
                  <a:extLst>
                    <a:ext uri="{9D8B030D-6E8A-4147-A177-3AD203B41FA5}">
                      <a16:colId xmlns:a16="http://schemas.microsoft.com/office/drawing/2014/main" val="2975533255"/>
                    </a:ext>
                  </a:extLst>
                </a:gridCol>
                <a:gridCol w="1041007">
                  <a:extLst>
                    <a:ext uri="{9D8B030D-6E8A-4147-A177-3AD203B41FA5}">
                      <a16:colId xmlns:a16="http://schemas.microsoft.com/office/drawing/2014/main" val="1209324188"/>
                    </a:ext>
                  </a:extLst>
                </a:gridCol>
              </a:tblGrid>
              <a:tr h="883458">
                <a:tc>
                  <a:txBody>
                    <a:bodyPr/>
                    <a:lstStyle/>
                    <a:p>
                      <a:pPr algn="l" fontAlgn="t"/>
                      <a:r>
                        <a:rPr lang="en-GB" sz="900" b="1" i="0" u="none" strike="noStrike" dirty="0">
                          <a:solidFill>
                            <a:srgbClr val="000000"/>
                          </a:solidFill>
                          <a:effectLst/>
                          <a:latin typeface="Calibri" panose="020F0502020204030204" pitchFamily="34" charset="0"/>
                        </a:rPr>
                        <a:t>Name</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All cause latest week care home summary</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Covid-19 latest week care home summary</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Proportion of care home deaths occurring in week that are attributed to Covid-19</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a:solidFill>
                            <a:srgbClr val="000000"/>
                          </a:solidFill>
                          <a:effectLst/>
                          <a:latin typeface="Calibri" panose="020F0502020204030204" pitchFamily="34" charset="0"/>
                        </a:rPr>
                        <a:t>Rank of latest Covid-19 care home deaths crude rate among CIPFA neighbours per 1,000 care home beds</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Total number of all cause care home deaths to date in 2020</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a:solidFill>
                            <a:srgbClr val="000000"/>
                          </a:solidFill>
                          <a:effectLst/>
                          <a:latin typeface="Calibri" panose="020F0502020204030204" pitchFamily="34" charset="0"/>
                        </a:rPr>
                        <a:t>Total number of care home deaths attributed to Covid-19 to date in 2020</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a:solidFill>
                            <a:srgbClr val="000000"/>
                          </a:solidFill>
                          <a:effectLst/>
                          <a:latin typeface="Calibri" panose="020F0502020204030204" pitchFamily="34" charset="0"/>
                        </a:rPr>
                        <a:t>Proportion of care home deaths to date in 2020 attributed to Covid-19</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a:solidFill>
                            <a:srgbClr val="000000"/>
                          </a:solidFill>
                          <a:effectLst/>
                          <a:latin typeface="Calibri" panose="020F0502020204030204" pitchFamily="34" charset="0"/>
                        </a:rPr>
                        <a:t>Rank of cumulative all cause care home deaths crude rate among CIPFA neighbours</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dirty="0">
                          <a:solidFill>
                            <a:srgbClr val="000000"/>
                          </a:solidFill>
                          <a:effectLst/>
                          <a:latin typeface="Calibri" panose="020F0502020204030204" pitchFamily="34" charset="0"/>
                        </a:rPr>
                        <a:t>Rank of cumulative Covid-19 care home deaths crude rate among CIPFA neighbours per 1,000 care home beds</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GB" sz="900" b="1" i="0" u="none" strike="noStrike">
                          <a:solidFill>
                            <a:srgbClr val="000000"/>
                          </a:solidFill>
                          <a:effectLst/>
                          <a:latin typeface="Calibri" panose="020F0502020204030204" pitchFamily="34" charset="0"/>
                        </a:rPr>
                        <a:t>Rank of proportion of care home deaths to date attributed to Covid-19 among CIPFA neighbours</a:t>
                      </a:r>
                    </a:p>
                  </a:txBody>
                  <a:tcPr marL="6475" marR="6475" marT="6475" marB="0">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4253211"/>
                  </a:ext>
                </a:extLst>
              </a:tr>
              <a:tr h="333955">
                <a:tc>
                  <a:txBody>
                    <a:bodyPr/>
                    <a:lstStyle/>
                    <a:p>
                      <a:pPr algn="l" fontAlgn="t"/>
                      <a:r>
                        <a:rPr lang="en-GB" sz="800" b="0" i="0" u="none" strike="noStrike" dirty="0">
                          <a:solidFill>
                            <a:srgbClr val="000000"/>
                          </a:solidFill>
                          <a:effectLst/>
                          <a:latin typeface="Calibri" panose="020F0502020204030204" pitchFamily="34" charset="0"/>
                        </a:rPr>
                        <a:t>Brighton and Hove</a:t>
                      </a:r>
                    </a:p>
                  </a:txBody>
                  <a:tcPr marL="6475" marR="6475" marT="647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dirty="0">
                          <a:solidFill>
                            <a:srgbClr val="000000"/>
                          </a:solidFill>
                          <a:effectLst/>
                          <a:latin typeface="Calibri" panose="020F0502020204030204" pitchFamily="34" charset="0"/>
                        </a:rPr>
                        <a:t>7 deaths (3 per 1,000 care home beds, 95% CI: 1-7)</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 deaths (1 per 1,000 care home beds, 95% CI: 0-3)</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28.6%</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14th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              278 </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52</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18.7%</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15th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13th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GB" sz="900" b="0" i="0" u="none" strike="noStrike">
                          <a:solidFill>
                            <a:srgbClr val="000000"/>
                          </a:solidFill>
                          <a:effectLst/>
                          <a:latin typeface="Calibri" panose="020F0502020204030204" pitchFamily="34" charset="0"/>
                        </a:rPr>
                        <a:t>10th</a:t>
                      </a:r>
                    </a:p>
                  </a:txBody>
                  <a:tcPr marL="9525" marR="9525" marT="9525" marB="0">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734962653"/>
                  </a:ext>
                </a:extLst>
              </a:tr>
              <a:tr h="341906">
                <a:tc>
                  <a:txBody>
                    <a:bodyPr/>
                    <a:lstStyle/>
                    <a:p>
                      <a:pPr algn="l" fontAlgn="t"/>
                      <a:r>
                        <a:rPr lang="en-GB" sz="800" b="0" i="0" u="none" strike="noStrike" dirty="0">
                          <a:solidFill>
                            <a:srgbClr val="000000"/>
                          </a:solidFill>
                          <a:effectLst/>
                          <a:latin typeface="Calibri" panose="020F0502020204030204" pitchFamily="34" charset="0"/>
                        </a:rPr>
                        <a:t>East Sussex</a:t>
                      </a:r>
                    </a:p>
                  </a:txBody>
                  <a:tcPr marL="6475" marR="6475" marT="647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49 deaths (6 per 1,000 care home beds, 95% CI: 4-8)</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19 deaths (2 per 1,000 care home beds, 95% CI: 1-4)</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38.8%</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4th</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           1,055 </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139</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13.2%</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16th</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11th</a:t>
                      </a:r>
                    </a:p>
                  </a:txBody>
                  <a:tcPr marL="9525" marR="9525" marT="9525" marB="0">
                    <a:lnL>
                      <a:noFill/>
                    </a:lnL>
                    <a:lnR>
                      <a:noFill/>
                    </a:lnR>
                    <a:lnT>
                      <a:noFill/>
                    </a:lnT>
                    <a:lnB>
                      <a:noFill/>
                    </a:lnB>
                  </a:tcPr>
                </a:tc>
                <a:tc>
                  <a:txBody>
                    <a:bodyPr/>
                    <a:lstStyle/>
                    <a:p>
                      <a:pPr algn="r" fontAlgn="b"/>
                      <a:r>
                        <a:rPr lang="en-GB" sz="900" b="0" i="0" u="none" strike="noStrike">
                          <a:solidFill>
                            <a:srgbClr val="000000"/>
                          </a:solidFill>
                          <a:effectLst/>
                          <a:latin typeface="Calibri" panose="020F0502020204030204" pitchFamily="34" charset="0"/>
                        </a:rPr>
                        <a:t>10th</a:t>
                      </a:r>
                    </a:p>
                  </a:txBody>
                  <a:tcPr marL="9525" marR="9525" marT="9525" marB="0">
                    <a:lnL>
                      <a:noFill/>
                    </a:lnL>
                    <a:lnR>
                      <a:noFill/>
                    </a:lnR>
                    <a:lnT>
                      <a:noFill/>
                    </a:lnT>
                    <a:lnB>
                      <a:noFill/>
                    </a:lnB>
                  </a:tcPr>
                </a:tc>
                <a:extLst>
                  <a:ext uri="{0D108BD9-81ED-4DB2-BD59-A6C34878D82A}">
                    <a16:rowId xmlns:a16="http://schemas.microsoft.com/office/drawing/2014/main" val="1335730683"/>
                  </a:ext>
                </a:extLst>
              </a:tr>
              <a:tr h="349857">
                <a:tc>
                  <a:txBody>
                    <a:bodyPr/>
                    <a:lstStyle/>
                    <a:p>
                      <a:pPr algn="l" fontAlgn="t"/>
                      <a:r>
                        <a:rPr lang="en-GB" sz="800" b="0" i="0" u="none" strike="noStrike" dirty="0">
                          <a:solidFill>
                            <a:srgbClr val="000000"/>
                          </a:solidFill>
                          <a:effectLst/>
                          <a:latin typeface="Calibri" panose="020F0502020204030204" pitchFamily="34" charset="0"/>
                        </a:rPr>
                        <a:t>West Sussex</a:t>
                      </a:r>
                    </a:p>
                  </a:txBody>
                  <a:tcPr marL="6475" marR="6475" marT="647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74 deaths (7 per 1,000 care home beds, 95% CI: 6-9)</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23 deaths (2 per 1,000 care home beds, 95% CI: 1-3)</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31.1%</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6th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           1,640 </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262</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16.0%</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8th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a:solidFill>
                            <a:srgbClr val="000000"/>
                          </a:solidFill>
                          <a:effectLst/>
                          <a:latin typeface="Calibri" panose="020F0502020204030204" pitchFamily="34" charset="0"/>
                        </a:rPr>
                        <a:t>7th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GB" sz="900" b="0" i="0" u="none" strike="noStrike" dirty="0">
                          <a:solidFill>
                            <a:srgbClr val="000000"/>
                          </a:solidFill>
                          <a:effectLst/>
                          <a:latin typeface="Calibri" panose="020F0502020204030204" pitchFamily="34" charset="0"/>
                        </a:rPr>
                        <a:t>6th</a:t>
                      </a:r>
                    </a:p>
                  </a:txBody>
                  <a:tcPr marL="9525" marR="9525" marT="9525" marB="0">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15767793"/>
                  </a:ext>
                </a:extLst>
              </a:tr>
            </a:tbl>
          </a:graphicData>
        </a:graphic>
      </p:graphicFrame>
      <p:sp>
        <p:nvSpPr>
          <p:cNvPr id="9" name="TextBox 8">
            <a:extLst>
              <a:ext uri="{FF2B5EF4-FFF2-40B4-BE49-F238E27FC236}">
                <a16:creationId xmlns:a16="http://schemas.microsoft.com/office/drawing/2014/main" id="{5B489CF0-FC21-604E-AC3D-7683014253A9}"/>
              </a:ext>
            </a:extLst>
          </p:cNvPr>
          <p:cNvSpPr txBox="1"/>
          <p:nvPr/>
        </p:nvSpPr>
        <p:spPr>
          <a:xfrm>
            <a:off x="184111" y="297391"/>
            <a:ext cx="4570769" cy="815608"/>
          </a:xfrm>
          <a:prstGeom prst="rect">
            <a:avLst/>
          </a:prstGeom>
          <a:noFill/>
        </p:spPr>
        <p:txBody>
          <a:bodyPr wrap="square" rtlCol="0">
            <a:spAutoFit/>
          </a:bodyPr>
          <a:lstStyle/>
          <a:p>
            <a:r>
              <a:rPr lang="en-GB" sz="1200" dirty="0">
                <a:solidFill>
                  <a:schemeClr val="accent1"/>
                </a:solidFill>
              </a:rPr>
              <a:t>Areas are compared against their 15 statistical nearest neighbours. Ranks are therefore out of 16 with 1 being the highest and 16 being the lowest.</a:t>
            </a:r>
          </a:p>
          <a:p>
            <a:pPr marL="285750" indent="-285750">
              <a:buFont typeface="Arial" panose="020B0604020202020204" pitchFamily="34" charset="0"/>
              <a:buChar char="•"/>
            </a:pPr>
            <a:endParaRPr lang="en-GB" sz="1100" dirty="0"/>
          </a:p>
        </p:txBody>
      </p:sp>
      <p:sp>
        <p:nvSpPr>
          <p:cNvPr id="10" name="TextBox 9">
            <a:extLst>
              <a:ext uri="{FF2B5EF4-FFF2-40B4-BE49-F238E27FC236}">
                <a16:creationId xmlns:a16="http://schemas.microsoft.com/office/drawing/2014/main" id="{F9B4E437-2E05-2742-B58E-74F9F0CF9067}"/>
              </a:ext>
            </a:extLst>
          </p:cNvPr>
          <p:cNvSpPr txBox="1"/>
          <p:nvPr/>
        </p:nvSpPr>
        <p:spPr>
          <a:xfrm>
            <a:off x="6096000" y="296515"/>
            <a:ext cx="5382562" cy="807913"/>
          </a:xfrm>
          <a:prstGeom prst="rect">
            <a:avLst/>
          </a:prstGeom>
          <a:noFill/>
        </p:spPr>
        <p:txBody>
          <a:bodyPr wrap="square" rtlCol="0">
            <a:spAutoFit/>
          </a:bodyPr>
          <a:lstStyle/>
          <a:p>
            <a:r>
              <a:rPr lang="en-GB" sz="1200" i="1" dirty="0"/>
              <a:t>Statistical nearest neighbours are derived by The Chartered Institute of Public Finance and Accountancy (CIPFA) to group local authorities based on population characteristics, socioeconomic indicators, household and mortality characteristics. </a:t>
            </a:r>
          </a:p>
          <a:p>
            <a:pPr marL="285750" indent="-285750">
              <a:buFont typeface="Arial" panose="020B0604020202020204" pitchFamily="34" charset="0"/>
              <a:buChar char="•"/>
            </a:pPr>
            <a:endParaRPr lang="en-GB" sz="1050" i="1" dirty="0"/>
          </a:p>
        </p:txBody>
      </p:sp>
      <p:sp>
        <p:nvSpPr>
          <p:cNvPr id="11" name="TextBox 10">
            <a:extLst>
              <a:ext uri="{FF2B5EF4-FFF2-40B4-BE49-F238E27FC236}">
                <a16:creationId xmlns:a16="http://schemas.microsoft.com/office/drawing/2014/main" id="{CB437164-6205-734A-9306-3858EA2C40A2}"/>
              </a:ext>
            </a:extLst>
          </p:cNvPr>
          <p:cNvSpPr txBox="1"/>
          <p:nvPr/>
        </p:nvSpPr>
        <p:spPr>
          <a:xfrm>
            <a:off x="193856" y="3936793"/>
            <a:ext cx="7866449" cy="307777"/>
          </a:xfrm>
          <a:prstGeom prst="rect">
            <a:avLst/>
          </a:prstGeom>
          <a:noFill/>
        </p:spPr>
        <p:txBody>
          <a:bodyPr wrap="none" rtlCol="0">
            <a:spAutoFit/>
          </a:bodyPr>
          <a:lstStyle/>
          <a:p>
            <a:r>
              <a:rPr lang="en-US" sz="1400" b="1" dirty="0"/>
              <a:t>Mortality summary tables; ONS death occurrence data; deaths in care homes; week ending 22/05/2020</a:t>
            </a:r>
          </a:p>
        </p:txBody>
      </p:sp>
    </p:spTree>
    <p:extLst>
      <p:ext uri="{BB962C8B-B14F-4D97-AF65-F5344CB8AC3E}">
        <p14:creationId xmlns:p14="http://schemas.microsoft.com/office/powerpoint/2010/main" val="9693713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452CEB0-5D79-B64B-B842-08E7A9CBD3B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725975" y="198311"/>
            <a:ext cx="6906578" cy="2557992"/>
          </a:xfrm>
          <a:prstGeom prst="rect">
            <a:avLst/>
          </a:prstGeom>
        </p:spPr>
      </p:pic>
      <p:sp>
        <p:nvSpPr>
          <p:cNvPr id="11" name="TextBox 10">
            <a:extLst>
              <a:ext uri="{FF2B5EF4-FFF2-40B4-BE49-F238E27FC236}">
                <a16:creationId xmlns:a16="http://schemas.microsoft.com/office/drawing/2014/main" id="{8F9E5FCE-541C-E34E-8770-D2C5929DDAD4}"/>
              </a:ext>
            </a:extLst>
          </p:cNvPr>
          <p:cNvSpPr txBox="1"/>
          <p:nvPr/>
        </p:nvSpPr>
        <p:spPr>
          <a:xfrm>
            <a:off x="80743" y="30463"/>
            <a:ext cx="4333815" cy="276999"/>
          </a:xfrm>
          <a:prstGeom prst="rect">
            <a:avLst/>
          </a:prstGeom>
          <a:noFill/>
        </p:spPr>
        <p:txBody>
          <a:bodyPr wrap="none" rtlCol="0">
            <a:spAutoFit/>
          </a:bodyPr>
          <a:lstStyle/>
          <a:p>
            <a:r>
              <a:rPr lang="en-US" sz="1200" b="1" dirty="0"/>
              <a:t>All cause mortality; persons; occurring 01/03/2020 – 17/04/2020</a:t>
            </a:r>
          </a:p>
        </p:txBody>
      </p:sp>
      <p:pic>
        <p:nvPicPr>
          <p:cNvPr id="7" name="Picture 6">
            <a:extLst>
              <a:ext uri="{FF2B5EF4-FFF2-40B4-BE49-F238E27FC236}">
                <a16:creationId xmlns:a16="http://schemas.microsoft.com/office/drawing/2014/main" id="{25F0495D-45A9-A04C-966B-E431861EC11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44381" y="4135412"/>
            <a:ext cx="7920256" cy="2722588"/>
          </a:xfrm>
          <a:prstGeom prst="rect">
            <a:avLst/>
          </a:prstGeom>
        </p:spPr>
      </p:pic>
      <p:graphicFrame>
        <p:nvGraphicFramePr>
          <p:cNvPr id="12" name="Table 11">
            <a:extLst>
              <a:ext uri="{FF2B5EF4-FFF2-40B4-BE49-F238E27FC236}">
                <a16:creationId xmlns:a16="http://schemas.microsoft.com/office/drawing/2014/main" id="{5EAB8FA6-A567-4347-9FC3-11202657D1B5}"/>
              </a:ext>
            </a:extLst>
          </p:cNvPr>
          <p:cNvGraphicFramePr>
            <a:graphicFrameLocks noGrp="1"/>
          </p:cNvGraphicFramePr>
          <p:nvPr>
            <p:extLst>
              <p:ext uri="{D42A27DB-BD31-4B8C-83A1-F6EECF244321}">
                <p14:modId xmlns:p14="http://schemas.microsoft.com/office/powerpoint/2010/main" val="3199260430"/>
              </p:ext>
            </p:extLst>
          </p:nvPr>
        </p:nvGraphicFramePr>
        <p:xfrm>
          <a:off x="180923" y="307462"/>
          <a:ext cx="4313237" cy="3768725"/>
        </p:xfrm>
        <a:graphic>
          <a:graphicData uri="http://schemas.openxmlformats.org/drawingml/2006/table">
            <a:tbl>
              <a:tblPr/>
              <a:tblGrid>
                <a:gridCol w="1011237">
                  <a:extLst>
                    <a:ext uri="{9D8B030D-6E8A-4147-A177-3AD203B41FA5}">
                      <a16:colId xmlns:a16="http://schemas.microsoft.com/office/drawing/2014/main" val="3348641187"/>
                    </a:ext>
                  </a:extLst>
                </a:gridCol>
                <a:gridCol w="825500">
                  <a:extLst>
                    <a:ext uri="{9D8B030D-6E8A-4147-A177-3AD203B41FA5}">
                      <a16:colId xmlns:a16="http://schemas.microsoft.com/office/drawing/2014/main" val="2964828882"/>
                    </a:ext>
                  </a:extLst>
                </a:gridCol>
                <a:gridCol w="2476500">
                  <a:extLst>
                    <a:ext uri="{9D8B030D-6E8A-4147-A177-3AD203B41FA5}">
                      <a16:colId xmlns:a16="http://schemas.microsoft.com/office/drawing/2014/main" val="3046529794"/>
                    </a:ext>
                  </a:extLst>
                </a:gridCol>
              </a:tblGrid>
              <a:tr h="203200">
                <a:tc>
                  <a:txBody>
                    <a:bodyPr/>
                    <a:lstStyle/>
                    <a:p>
                      <a:pPr algn="l" fontAlgn="b"/>
                      <a:r>
                        <a:rPr lang="en-GB" sz="1000" b="1" i="0" u="none" strike="noStrike" dirty="0">
                          <a:solidFill>
                            <a:srgbClr val="000000"/>
                          </a:solidFill>
                          <a:effectLst/>
                          <a:latin typeface="Calibri" panose="020F0502020204030204" pitchFamily="34" charset="0"/>
                        </a:rPr>
                        <a:t>Name</a:t>
                      </a:r>
                    </a:p>
                  </a:txBody>
                  <a:tcPr marL="9525" marR="9525" marT="9525" marB="0">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1" i="0" u="none" strike="noStrike" dirty="0">
                          <a:solidFill>
                            <a:srgbClr val="000000"/>
                          </a:solidFill>
                          <a:effectLst/>
                          <a:latin typeface="Calibri" panose="020F0502020204030204" pitchFamily="34" charset="0"/>
                        </a:rPr>
                        <a:t>All cause deaths</a:t>
                      </a:r>
                    </a:p>
                  </a:txBody>
                  <a:tcPr marL="9525" marR="9525" marT="9525" marB="0" anchor="b">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1000" b="1" i="0" u="none" strike="noStrike" dirty="0">
                          <a:solidFill>
                            <a:srgbClr val="000000"/>
                          </a:solidFill>
                          <a:effectLst/>
                          <a:latin typeface="Calibri" panose="020F0502020204030204" pitchFamily="34" charset="0"/>
                        </a:rPr>
                        <a:t>Age-standardised rate per 100,000</a:t>
                      </a:r>
                    </a:p>
                  </a:txBody>
                  <a:tcPr marL="9525" marR="9525" marT="9525" marB="0">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66647434"/>
                  </a:ext>
                </a:extLst>
              </a:tr>
              <a:tr h="203200">
                <a:tc>
                  <a:txBody>
                    <a:bodyPr/>
                    <a:lstStyle/>
                    <a:p>
                      <a:pPr algn="l" fontAlgn="b"/>
                      <a:r>
                        <a:rPr lang="en-GB" sz="1000" b="1" i="0" u="none" strike="noStrike" dirty="0">
                          <a:solidFill>
                            <a:srgbClr val="000000"/>
                          </a:solidFill>
                          <a:effectLst/>
                          <a:latin typeface="Calibri" panose="020F0502020204030204" pitchFamily="34" charset="0"/>
                        </a:rPr>
                        <a:t>Brighton and Hove</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tcPr>
                </a:tc>
                <a:tc>
                  <a:txBody>
                    <a:bodyPr/>
                    <a:lstStyle/>
                    <a:p>
                      <a:pPr algn="r" fontAlgn="b"/>
                      <a:r>
                        <a:rPr lang="en-GB" sz="1000" b="1" i="0" u="none" strike="noStrike" dirty="0">
                          <a:solidFill>
                            <a:srgbClr val="000000"/>
                          </a:solidFill>
                          <a:effectLst/>
                          <a:latin typeface="Calibri" panose="020F0502020204030204" pitchFamily="34" charset="0"/>
                        </a:rPr>
                        <a:t>329</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tcPr>
                </a:tc>
                <a:tc>
                  <a:txBody>
                    <a:bodyPr/>
                    <a:lstStyle/>
                    <a:p>
                      <a:pPr algn="r" fontAlgn="b"/>
                      <a:r>
                        <a:rPr lang="en-GB" sz="1000" b="1" i="0" u="none" strike="noStrike" dirty="0">
                          <a:solidFill>
                            <a:srgbClr val="000000"/>
                          </a:solidFill>
                          <a:effectLst/>
                          <a:latin typeface="Calibri" panose="020F0502020204030204" pitchFamily="34" charset="0"/>
                        </a:rPr>
                        <a:t>150 per 100,000 ESP, 95% CI: 134-166</a:t>
                      </a:r>
                    </a:p>
                  </a:txBody>
                  <a:tcPr marL="9525" marR="9525" marT="9525" marB="0" anchor="b">
                    <a:lnL>
                      <a:noFill/>
                    </a:lnL>
                    <a:lnR>
                      <a:noFill/>
                    </a:lnR>
                    <a:lnT w="12700" cap="flat" cmpd="sng" algn="ctr">
                      <a:solidFill>
                        <a:schemeClr val="tx1"/>
                      </a:solidFill>
                      <a:prstDash val="solid"/>
                      <a:round/>
                      <a:headEnd type="none" w="med" len="med"/>
                      <a:tailEnd type="none" w="med" len="med"/>
                    </a:lnT>
                    <a:lnB>
                      <a:noFill/>
                    </a:lnB>
                  </a:tcPr>
                </a:tc>
                <a:extLst>
                  <a:ext uri="{0D108BD9-81ED-4DB2-BD59-A6C34878D82A}">
                    <a16:rowId xmlns:a16="http://schemas.microsoft.com/office/drawing/2014/main" val="2062334746"/>
                  </a:ext>
                </a:extLst>
              </a:tr>
              <a:tr h="203200">
                <a:tc>
                  <a:txBody>
                    <a:bodyPr/>
                    <a:lstStyle/>
                    <a:p>
                      <a:pPr algn="l" fontAlgn="b"/>
                      <a:r>
                        <a:rPr lang="en-GB" sz="1000" b="1" i="0" u="none" strike="noStrike" dirty="0">
                          <a:solidFill>
                            <a:srgbClr val="000000"/>
                          </a:solidFill>
                          <a:effectLst/>
                          <a:latin typeface="Calibri" panose="020F0502020204030204" pitchFamily="34" charset="0"/>
                        </a:rPr>
                        <a:t>East Sussex</a:t>
                      </a:r>
                    </a:p>
                  </a:txBody>
                  <a:tcPr marL="9525" marR="9525" marT="9525" marB="0" anchor="b">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889</a:t>
                      </a:r>
                    </a:p>
                  </a:txBody>
                  <a:tcPr marL="9525" marR="9525" marT="9525" marB="0" anchor="b">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114 per 100,000 ESP, 95% CI: 107-122</a:t>
                      </a:r>
                    </a:p>
                  </a:txBody>
                  <a:tcPr marL="9525" marR="9525" marT="9525" marB="0" anchor="b">
                    <a:lnL>
                      <a:noFill/>
                    </a:lnL>
                    <a:lnR>
                      <a:noFill/>
                    </a:lnR>
                    <a:lnT>
                      <a:noFill/>
                    </a:lnT>
                    <a:lnB>
                      <a:noFill/>
                    </a:lnB>
                  </a:tcPr>
                </a:tc>
                <a:extLst>
                  <a:ext uri="{0D108BD9-81ED-4DB2-BD59-A6C34878D82A}">
                    <a16:rowId xmlns:a16="http://schemas.microsoft.com/office/drawing/2014/main" val="4036213815"/>
                  </a:ext>
                </a:extLst>
              </a:tr>
              <a:tr h="203200">
                <a:tc>
                  <a:txBody>
                    <a:bodyPr/>
                    <a:lstStyle/>
                    <a:p>
                      <a:pPr algn="l" fontAlgn="b"/>
                      <a:r>
                        <a:rPr lang="en-GB" sz="1000" b="0" i="0" u="none" strike="noStrike" dirty="0">
                          <a:solidFill>
                            <a:srgbClr val="000000"/>
                          </a:solidFill>
                          <a:effectLst/>
                          <a:latin typeface="Calibri" panose="020F0502020204030204" pitchFamily="34" charset="0"/>
                        </a:rPr>
                        <a:t>Eastbourne</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177</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116 per 100,000 ESP, 95% CI: 98-133</a:t>
                      </a:r>
                    </a:p>
                  </a:txBody>
                  <a:tcPr marL="9525" marR="9525" marT="9525" marB="0" anchor="b">
                    <a:lnL>
                      <a:noFill/>
                    </a:lnL>
                    <a:lnR>
                      <a:noFill/>
                    </a:lnR>
                    <a:lnT>
                      <a:noFill/>
                    </a:lnT>
                    <a:lnB>
                      <a:noFill/>
                    </a:lnB>
                  </a:tcPr>
                </a:tc>
                <a:extLst>
                  <a:ext uri="{0D108BD9-81ED-4DB2-BD59-A6C34878D82A}">
                    <a16:rowId xmlns:a16="http://schemas.microsoft.com/office/drawing/2014/main" val="1743834981"/>
                  </a:ext>
                </a:extLst>
              </a:tr>
              <a:tr h="203200">
                <a:tc>
                  <a:txBody>
                    <a:bodyPr/>
                    <a:lstStyle/>
                    <a:p>
                      <a:pPr algn="l" fontAlgn="b"/>
                      <a:r>
                        <a:rPr lang="en-GB" sz="1000" b="0" i="0" u="none" strike="noStrike">
                          <a:solidFill>
                            <a:srgbClr val="000000"/>
                          </a:solidFill>
                          <a:effectLst/>
                          <a:latin typeface="Calibri" panose="020F0502020204030204" pitchFamily="34" charset="0"/>
                        </a:rPr>
                        <a:t>Hastings</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129</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134 per 100,000 ESP, 95% CI: 111-158</a:t>
                      </a:r>
                    </a:p>
                  </a:txBody>
                  <a:tcPr marL="9525" marR="9525" marT="9525" marB="0" anchor="b">
                    <a:lnL>
                      <a:noFill/>
                    </a:lnL>
                    <a:lnR>
                      <a:noFill/>
                    </a:lnR>
                    <a:lnT>
                      <a:noFill/>
                    </a:lnT>
                    <a:lnB>
                      <a:noFill/>
                    </a:lnB>
                  </a:tcPr>
                </a:tc>
                <a:extLst>
                  <a:ext uri="{0D108BD9-81ED-4DB2-BD59-A6C34878D82A}">
                    <a16:rowId xmlns:a16="http://schemas.microsoft.com/office/drawing/2014/main" val="1438262859"/>
                  </a:ext>
                </a:extLst>
              </a:tr>
              <a:tr h="203200">
                <a:tc>
                  <a:txBody>
                    <a:bodyPr/>
                    <a:lstStyle/>
                    <a:p>
                      <a:pPr algn="l" fontAlgn="b"/>
                      <a:r>
                        <a:rPr lang="en-GB" sz="1000" b="0" i="0" u="none" strike="noStrike" dirty="0">
                          <a:solidFill>
                            <a:srgbClr val="000000"/>
                          </a:solidFill>
                          <a:effectLst/>
                          <a:latin typeface="Calibri" panose="020F0502020204030204" pitchFamily="34" charset="0"/>
                        </a:rPr>
                        <a:t>Lewes</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186</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127 per 100,000 ESP, 95% CI: 108-145</a:t>
                      </a:r>
                    </a:p>
                  </a:txBody>
                  <a:tcPr marL="9525" marR="9525" marT="9525" marB="0" anchor="b">
                    <a:lnL>
                      <a:noFill/>
                    </a:lnL>
                    <a:lnR>
                      <a:noFill/>
                    </a:lnR>
                    <a:lnT>
                      <a:noFill/>
                    </a:lnT>
                    <a:lnB>
                      <a:noFill/>
                    </a:lnB>
                  </a:tcPr>
                </a:tc>
                <a:extLst>
                  <a:ext uri="{0D108BD9-81ED-4DB2-BD59-A6C34878D82A}">
                    <a16:rowId xmlns:a16="http://schemas.microsoft.com/office/drawing/2014/main" val="4129805438"/>
                  </a:ext>
                </a:extLst>
              </a:tr>
              <a:tr h="203200">
                <a:tc>
                  <a:txBody>
                    <a:bodyPr/>
                    <a:lstStyle/>
                    <a:p>
                      <a:pPr algn="l" fontAlgn="b"/>
                      <a:r>
                        <a:rPr lang="en-GB" sz="1000" b="0" i="0" u="none" strike="noStrike" dirty="0">
                          <a:solidFill>
                            <a:srgbClr val="000000"/>
                          </a:solidFill>
                          <a:effectLst/>
                          <a:latin typeface="Calibri" panose="020F0502020204030204" pitchFamily="34" charset="0"/>
                        </a:rPr>
                        <a:t>Rother</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163</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101 per 100,000 ESP, 95% CI: 85-117</a:t>
                      </a:r>
                    </a:p>
                  </a:txBody>
                  <a:tcPr marL="9525" marR="9525" marT="9525" marB="0" anchor="b">
                    <a:lnL>
                      <a:noFill/>
                    </a:lnL>
                    <a:lnR>
                      <a:noFill/>
                    </a:lnR>
                    <a:lnT>
                      <a:noFill/>
                    </a:lnT>
                    <a:lnB>
                      <a:noFill/>
                    </a:lnB>
                  </a:tcPr>
                </a:tc>
                <a:extLst>
                  <a:ext uri="{0D108BD9-81ED-4DB2-BD59-A6C34878D82A}">
                    <a16:rowId xmlns:a16="http://schemas.microsoft.com/office/drawing/2014/main" val="159894980"/>
                  </a:ext>
                </a:extLst>
              </a:tr>
              <a:tr h="203200">
                <a:tc>
                  <a:txBody>
                    <a:bodyPr/>
                    <a:lstStyle/>
                    <a:p>
                      <a:pPr algn="l" fontAlgn="b"/>
                      <a:r>
                        <a:rPr lang="en-GB" sz="1000" b="0" i="0" u="none" strike="noStrike" dirty="0">
                          <a:solidFill>
                            <a:srgbClr val="000000"/>
                          </a:solidFill>
                          <a:effectLst/>
                          <a:latin typeface="Calibri" panose="020F0502020204030204" pitchFamily="34" charset="0"/>
                        </a:rPr>
                        <a:t>Wealden</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234</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107 per 100,000 ESP, 95% CI: 93-120</a:t>
                      </a:r>
                    </a:p>
                  </a:txBody>
                  <a:tcPr marL="9525" marR="9525" marT="9525" marB="0" anchor="b">
                    <a:lnL>
                      <a:noFill/>
                    </a:lnL>
                    <a:lnR>
                      <a:noFill/>
                    </a:lnR>
                    <a:lnT>
                      <a:noFill/>
                    </a:lnT>
                    <a:lnB>
                      <a:noFill/>
                    </a:lnB>
                  </a:tcPr>
                </a:tc>
                <a:extLst>
                  <a:ext uri="{0D108BD9-81ED-4DB2-BD59-A6C34878D82A}">
                    <a16:rowId xmlns:a16="http://schemas.microsoft.com/office/drawing/2014/main" val="791748730"/>
                  </a:ext>
                </a:extLst>
              </a:tr>
              <a:tr h="203200">
                <a:tc>
                  <a:txBody>
                    <a:bodyPr/>
                    <a:lstStyle/>
                    <a:p>
                      <a:pPr algn="l" fontAlgn="b"/>
                      <a:r>
                        <a:rPr lang="en-GB" sz="1000" b="1" i="0" u="none" strike="noStrike" dirty="0">
                          <a:solidFill>
                            <a:srgbClr val="000000"/>
                          </a:solidFill>
                          <a:effectLst/>
                          <a:latin typeface="Calibri" panose="020F0502020204030204" pitchFamily="34" charset="0"/>
                        </a:rPr>
                        <a:t>West Sussex</a:t>
                      </a:r>
                    </a:p>
                  </a:txBody>
                  <a:tcPr marL="9525" marR="9525" marT="9525" marB="0" anchor="b">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1,409</a:t>
                      </a:r>
                    </a:p>
                  </a:txBody>
                  <a:tcPr marL="9525" marR="9525" marT="9525" marB="0" anchor="b">
                    <a:lnL>
                      <a:noFill/>
                    </a:lnL>
                    <a:lnR>
                      <a:noFill/>
                    </a:lnR>
                    <a:lnT>
                      <a:noFill/>
                    </a:lnT>
                    <a:lnB>
                      <a:noFill/>
                    </a:lnB>
                  </a:tcPr>
                </a:tc>
                <a:tc>
                  <a:txBody>
                    <a:bodyPr/>
                    <a:lstStyle/>
                    <a:p>
                      <a:pPr algn="r" fontAlgn="b"/>
                      <a:r>
                        <a:rPr lang="en-GB" sz="1000" b="1" i="0" u="none" strike="noStrike" dirty="0">
                          <a:solidFill>
                            <a:srgbClr val="000000"/>
                          </a:solidFill>
                          <a:effectLst/>
                          <a:latin typeface="Calibri" panose="020F0502020204030204" pitchFamily="34" charset="0"/>
                        </a:rPr>
                        <a:t>134 per 100,000 ESP, 95% CI: 127-141</a:t>
                      </a:r>
                    </a:p>
                  </a:txBody>
                  <a:tcPr marL="9525" marR="9525" marT="9525" marB="0" anchor="b">
                    <a:lnL>
                      <a:noFill/>
                    </a:lnL>
                    <a:lnR>
                      <a:noFill/>
                    </a:lnR>
                    <a:lnT>
                      <a:noFill/>
                    </a:lnT>
                    <a:lnB>
                      <a:noFill/>
                    </a:lnB>
                  </a:tcPr>
                </a:tc>
                <a:extLst>
                  <a:ext uri="{0D108BD9-81ED-4DB2-BD59-A6C34878D82A}">
                    <a16:rowId xmlns:a16="http://schemas.microsoft.com/office/drawing/2014/main" val="1691029379"/>
                  </a:ext>
                </a:extLst>
              </a:tr>
              <a:tr h="203200">
                <a:tc>
                  <a:txBody>
                    <a:bodyPr/>
                    <a:lstStyle/>
                    <a:p>
                      <a:pPr algn="l" fontAlgn="b"/>
                      <a:r>
                        <a:rPr lang="en-GB" sz="1000" b="0" i="0" u="none" strike="noStrike" dirty="0">
                          <a:solidFill>
                            <a:srgbClr val="000000"/>
                          </a:solidFill>
                          <a:effectLst/>
                          <a:latin typeface="Calibri" panose="020F0502020204030204" pitchFamily="34" charset="0"/>
                        </a:rPr>
                        <a:t>Adur</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110</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144 per 100,000 ESP, 95% CI: 117-171</a:t>
                      </a:r>
                    </a:p>
                  </a:txBody>
                  <a:tcPr marL="9525" marR="9525" marT="9525" marB="0" anchor="b">
                    <a:lnL>
                      <a:noFill/>
                    </a:lnL>
                    <a:lnR>
                      <a:noFill/>
                    </a:lnR>
                    <a:lnT>
                      <a:noFill/>
                    </a:lnT>
                    <a:lnB>
                      <a:noFill/>
                    </a:lnB>
                  </a:tcPr>
                </a:tc>
                <a:extLst>
                  <a:ext uri="{0D108BD9-81ED-4DB2-BD59-A6C34878D82A}">
                    <a16:rowId xmlns:a16="http://schemas.microsoft.com/office/drawing/2014/main" val="1845785093"/>
                  </a:ext>
                </a:extLst>
              </a:tr>
              <a:tr h="203200">
                <a:tc>
                  <a:txBody>
                    <a:bodyPr/>
                    <a:lstStyle/>
                    <a:p>
                      <a:pPr algn="l" fontAlgn="b"/>
                      <a:r>
                        <a:rPr lang="en-GB" sz="1000" b="0" i="0" u="none" strike="noStrike" dirty="0">
                          <a:solidFill>
                            <a:srgbClr val="000000"/>
                          </a:solidFill>
                          <a:effectLst/>
                          <a:latin typeface="Calibri" panose="020F0502020204030204" pitchFamily="34" charset="0"/>
                        </a:rPr>
                        <a:t>Arun</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285</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119 per 100,000 ESP, 95% CI: 105-133</a:t>
                      </a:r>
                    </a:p>
                  </a:txBody>
                  <a:tcPr marL="9525" marR="9525" marT="9525" marB="0" anchor="b">
                    <a:lnL>
                      <a:noFill/>
                    </a:lnL>
                    <a:lnR>
                      <a:noFill/>
                    </a:lnR>
                    <a:lnT>
                      <a:noFill/>
                    </a:lnT>
                    <a:lnB>
                      <a:noFill/>
                    </a:lnB>
                  </a:tcPr>
                </a:tc>
                <a:extLst>
                  <a:ext uri="{0D108BD9-81ED-4DB2-BD59-A6C34878D82A}">
                    <a16:rowId xmlns:a16="http://schemas.microsoft.com/office/drawing/2014/main" val="2649127067"/>
                  </a:ext>
                </a:extLst>
              </a:tr>
              <a:tr h="203200">
                <a:tc>
                  <a:txBody>
                    <a:bodyPr/>
                    <a:lstStyle/>
                    <a:p>
                      <a:pPr algn="l" fontAlgn="b"/>
                      <a:r>
                        <a:rPr lang="en-GB" sz="1000" b="0" i="0" u="none" strike="noStrike" dirty="0">
                          <a:solidFill>
                            <a:srgbClr val="000000"/>
                          </a:solidFill>
                          <a:effectLst/>
                          <a:latin typeface="Calibri" panose="020F0502020204030204" pitchFamily="34" charset="0"/>
                        </a:rPr>
                        <a:t>Chichester</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227</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131 per 100,000 ESP, 95% CI: 114-148</a:t>
                      </a:r>
                    </a:p>
                  </a:txBody>
                  <a:tcPr marL="9525" marR="9525" marT="9525" marB="0" anchor="b">
                    <a:lnL>
                      <a:noFill/>
                    </a:lnL>
                    <a:lnR>
                      <a:noFill/>
                    </a:lnR>
                    <a:lnT>
                      <a:noFill/>
                    </a:lnT>
                    <a:lnB>
                      <a:noFill/>
                    </a:lnB>
                  </a:tcPr>
                </a:tc>
                <a:extLst>
                  <a:ext uri="{0D108BD9-81ED-4DB2-BD59-A6C34878D82A}">
                    <a16:rowId xmlns:a16="http://schemas.microsoft.com/office/drawing/2014/main" val="2446158513"/>
                  </a:ext>
                </a:extLst>
              </a:tr>
              <a:tr h="203200">
                <a:tc>
                  <a:txBody>
                    <a:bodyPr/>
                    <a:lstStyle/>
                    <a:p>
                      <a:pPr algn="l" fontAlgn="b"/>
                      <a:r>
                        <a:rPr lang="en-GB" sz="1000" b="0" i="0" u="none" strike="noStrike" dirty="0">
                          <a:solidFill>
                            <a:srgbClr val="000000"/>
                          </a:solidFill>
                          <a:effectLst/>
                          <a:latin typeface="Calibri" panose="020F0502020204030204" pitchFamily="34" charset="0"/>
                        </a:rPr>
                        <a:t>Crawley</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123</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143 per 100,000 ESP, 95% CI: 118-169</a:t>
                      </a:r>
                    </a:p>
                  </a:txBody>
                  <a:tcPr marL="9525" marR="9525" marT="9525" marB="0" anchor="b">
                    <a:lnL>
                      <a:noFill/>
                    </a:lnL>
                    <a:lnR>
                      <a:noFill/>
                    </a:lnR>
                    <a:lnT>
                      <a:noFill/>
                    </a:lnT>
                    <a:lnB>
                      <a:noFill/>
                    </a:lnB>
                  </a:tcPr>
                </a:tc>
                <a:extLst>
                  <a:ext uri="{0D108BD9-81ED-4DB2-BD59-A6C34878D82A}">
                    <a16:rowId xmlns:a16="http://schemas.microsoft.com/office/drawing/2014/main" val="1971022408"/>
                  </a:ext>
                </a:extLst>
              </a:tr>
              <a:tr h="203200">
                <a:tc>
                  <a:txBody>
                    <a:bodyPr/>
                    <a:lstStyle/>
                    <a:p>
                      <a:pPr algn="l" fontAlgn="b"/>
                      <a:r>
                        <a:rPr lang="en-GB" sz="1000" b="0" i="0" u="none" strike="noStrike" dirty="0">
                          <a:solidFill>
                            <a:srgbClr val="000000"/>
                          </a:solidFill>
                          <a:effectLst/>
                          <a:latin typeface="Calibri" panose="020F0502020204030204" pitchFamily="34" charset="0"/>
                        </a:rPr>
                        <a:t>Horsham</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212</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124 per 100,000 ESP, 95% CI: 108-141</a:t>
                      </a:r>
                    </a:p>
                  </a:txBody>
                  <a:tcPr marL="9525" marR="9525" marT="9525" marB="0" anchor="b">
                    <a:lnL>
                      <a:noFill/>
                    </a:lnL>
                    <a:lnR>
                      <a:noFill/>
                    </a:lnR>
                    <a:lnT>
                      <a:noFill/>
                    </a:lnT>
                    <a:lnB>
                      <a:noFill/>
                    </a:lnB>
                  </a:tcPr>
                </a:tc>
                <a:extLst>
                  <a:ext uri="{0D108BD9-81ED-4DB2-BD59-A6C34878D82A}">
                    <a16:rowId xmlns:a16="http://schemas.microsoft.com/office/drawing/2014/main" val="758851605"/>
                  </a:ext>
                </a:extLst>
              </a:tr>
              <a:tr h="203200">
                <a:tc>
                  <a:txBody>
                    <a:bodyPr/>
                    <a:lstStyle/>
                    <a:p>
                      <a:pPr algn="l" fontAlgn="b"/>
                      <a:r>
                        <a:rPr lang="en-GB" sz="1000" b="0" i="0" u="none" strike="noStrike" dirty="0">
                          <a:solidFill>
                            <a:srgbClr val="000000"/>
                          </a:solidFill>
                          <a:effectLst/>
                          <a:latin typeface="Calibri" panose="020F0502020204030204" pitchFamily="34" charset="0"/>
                        </a:rPr>
                        <a:t>Mid Sussex</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258</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157 per 100,000 ESP, 95% CI: 138-176</a:t>
                      </a:r>
                    </a:p>
                  </a:txBody>
                  <a:tcPr marL="9525" marR="9525" marT="9525" marB="0" anchor="b">
                    <a:lnL>
                      <a:noFill/>
                    </a:lnL>
                    <a:lnR>
                      <a:noFill/>
                    </a:lnR>
                    <a:lnT>
                      <a:noFill/>
                    </a:lnT>
                    <a:lnB>
                      <a:noFill/>
                    </a:lnB>
                  </a:tcPr>
                </a:tc>
                <a:extLst>
                  <a:ext uri="{0D108BD9-81ED-4DB2-BD59-A6C34878D82A}">
                    <a16:rowId xmlns:a16="http://schemas.microsoft.com/office/drawing/2014/main" val="735549494"/>
                  </a:ext>
                </a:extLst>
              </a:tr>
              <a:tr h="203200">
                <a:tc>
                  <a:txBody>
                    <a:bodyPr/>
                    <a:lstStyle/>
                    <a:p>
                      <a:pPr algn="l" fontAlgn="b"/>
                      <a:r>
                        <a:rPr lang="en-GB" sz="1000" b="0" i="0" u="none" strike="noStrike" dirty="0">
                          <a:solidFill>
                            <a:srgbClr val="000000"/>
                          </a:solidFill>
                          <a:effectLst/>
                          <a:latin typeface="Calibri" panose="020F0502020204030204" pitchFamily="34" charset="0"/>
                        </a:rPr>
                        <a:t>Worthing</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194</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139 per 100,000 ESP, 95% CI: 119-159</a:t>
                      </a:r>
                    </a:p>
                  </a:txBody>
                  <a:tcPr marL="9525" marR="9525" marT="9525" marB="0" anchor="b">
                    <a:lnL>
                      <a:noFill/>
                    </a:lnL>
                    <a:lnR>
                      <a:noFill/>
                    </a:lnR>
                    <a:lnT>
                      <a:noFill/>
                    </a:lnT>
                    <a:lnB>
                      <a:noFill/>
                    </a:lnB>
                  </a:tcPr>
                </a:tc>
                <a:extLst>
                  <a:ext uri="{0D108BD9-81ED-4DB2-BD59-A6C34878D82A}">
                    <a16:rowId xmlns:a16="http://schemas.microsoft.com/office/drawing/2014/main" val="4000566928"/>
                  </a:ext>
                </a:extLst>
              </a:tr>
              <a:tr h="203200">
                <a:tc>
                  <a:txBody>
                    <a:bodyPr/>
                    <a:lstStyle/>
                    <a:p>
                      <a:pPr algn="l" fontAlgn="b"/>
                      <a:r>
                        <a:rPr lang="en-GB" sz="1000" b="0" i="0" u="none" strike="noStrike" dirty="0">
                          <a:solidFill>
                            <a:srgbClr val="000000"/>
                          </a:solidFill>
                          <a:effectLst/>
                          <a:latin typeface="Calibri" panose="020F0502020204030204" pitchFamily="34" charset="0"/>
                        </a:rPr>
                        <a:t>South East</a:t>
                      </a:r>
                    </a:p>
                  </a:txBody>
                  <a:tcPr marL="9525" marR="9525" marT="9525" marB="0" anchor="b">
                    <a:lnL>
                      <a:noFill/>
                    </a:lnL>
                    <a:lnR>
                      <a:noFill/>
                    </a:lnR>
                    <a:lnT>
                      <a:noFill/>
                    </a:lnT>
                    <a:lnB>
                      <a:noFill/>
                    </a:lnB>
                  </a:tcPr>
                </a:tc>
                <a:tc>
                  <a:txBody>
                    <a:bodyPr/>
                    <a:lstStyle/>
                    <a:p>
                      <a:pPr algn="r" fontAlgn="b"/>
                      <a:r>
                        <a:rPr lang="en-GB" sz="1000" b="0" i="0" u="none" strike="noStrike">
                          <a:solidFill>
                            <a:srgbClr val="000000"/>
                          </a:solidFill>
                          <a:effectLst/>
                          <a:latin typeface="Calibri" panose="020F0502020204030204" pitchFamily="34" charset="0"/>
                        </a:rPr>
                        <a:t>13,024</a:t>
                      </a:r>
                    </a:p>
                  </a:txBody>
                  <a:tcPr marL="9525" marR="9525" marT="9525" marB="0" anchor="b">
                    <a:lnL>
                      <a:noFill/>
                    </a:lnL>
                    <a:lnR>
                      <a:noFill/>
                    </a:lnR>
                    <a:lnT>
                      <a:noFill/>
                    </a:lnT>
                    <a:lnB>
                      <a:noFill/>
                    </a:lnB>
                  </a:tcPr>
                </a:tc>
                <a:tc>
                  <a:txBody>
                    <a:bodyPr/>
                    <a:lstStyle/>
                    <a:p>
                      <a:pPr algn="r" fontAlgn="b"/>
                      <a:r>
                        <a:rPr lang="en-GB" sz="1000" b="0" i="0" u="none" strike="noStrike" dirty="0">
                          <a:solidFill>
                            <a:srgbClr val="000000"/>
                          </a:solidFill>
                          <a:effectLst/>
                          <a:latin typeface="Calibri" panose="020F0502020204030204" pitchFamily="34" charset="0"/>
                        </a:rPr>
                        <a:t>138 per 100,000 ESP, 95% CI: 136-141</a:t>
                      </a:r>
                    </a:p>
                  </a:txBody>
                  <a:tcPr marL="9525" marR="9525" marT="9525" marB="0" anchor="b">
                    <a:lnL>
                      <a:noFill/>
                    </a:lnL>
                    <a:lnR>
                      <a:noFill/>
                    </a:lnR>
                    <a:lnT>
                      <a:noFill/>
                    </a:lnT>
                    <a:lnB>
                      <a:noFill/>
                    </a:lnB>
                  </a:tcPr>
                </a:tc>
                <a:extLst>
                  <a:ext uri="{0D108BD9-81ED-4DB2-BD59-A6C34878D82A}">
                    <a16:rowId xmlns:a16="http://schemas.microsoft.com/office/drawing/2014/main" val="389828747"/>
                  </a:ext>
                </a:extLst>
              </a:tr>
              <a:tr h="203200">
                <a:tc>
                  <a:txBody>
                    <a:bodyPr/>
                    <a:lstStyle/>
                    <a:p>
                      <a:pPr algn="l" fontAlgn="b"/>
                      <a:r>
                        <a:rPr lang="en-GB" sz="1000" b="0" i="0" u="none" strike="noStrike" dirty="0">
                          <a:solidFill>
                            <a:srgbClr val="000000"/>
                          </a:solidFill>
                          <a:effectLst/>
                          <a:latin typeface="Calibri" panose="020F0502020204030204" pitchFamily="34" charset="0"/>
                        </a:rPr>
                        <a:t>England</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a:solidFill>
                            <a:srgbClr val="000000"/>
                          </a:solidFill>
                          <a:effectLst/>
                          <a:latin typeface="Calibri" panose="020F0502020204030204" pitchFamily="34" charset="0"/>
                        </a:rPr>
                        <a:t>84,908</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tc>
                  <a:txBody>
                    <a:bodyPr/>
                    <a:lstStyle/>
                    <a:p>
                      <a:pPr algn="r" fontAlgn="b"/>
                      <a:r>
                        <a:rPr lang="en-GB" sz="1000" b="0" i="0" u="none" strike="noStrike" dirty="0">
                          <a:solidFill>
                            <a:srgbClr val="000000"/>
                          </a:solidFill>
                          <a:effectLst/>
                          <a:latin typeface="Calibri" panose="020F0502020204030204" pitchFamily="34" charset="0"/>
                        </a:rPr>
                        <a:t>161 per 100,000 ESP, 95% CI: 160-162</a:t>
                      </a:r>
                    </a:p>
                  </a:txBody>
                  <a:tcPr marL="9525" marR="9525" marT="9525" marB="0" anchor="b">
                    <a:lnL>
                      <a:noFill/>
                    </a:lnL>
                    <a:lnR>
                      <a:noFill/>
                    </a:lnR>
                    <a:lnT>
                      <a:noFill/>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80242487"/>
                  </a:ext>
                </a:extLst>
              </a:tr>
            </a:tbl>
          </a:graphicData>
        </a:graphic>
      </p:graphicFrame>
      <p:sp>
        <p:nvSpPr>
          <p:cNvPr id="13" name="TextBox 12">
            <a:extLst>
              <a:ext uri="{FF2B5EF4-FFF2-40B4-BE49-F238E27FC236}">
                <a16:creationId xmlns:a16="http://schemas.microsoft.com/office/drawing/2014/main" id="{6A9EF060-54FD-F94D-875A-D4D286E41BA3}"/>
              </a:ext>
            </a:extLst>
          </p:cNvPr>
          <p:cNvSpPr txBox="1"/>
          <p:nvPr/>
        </p:nvSpPr>
        <p:spPr>
          <a:xfrm>
            <a:off x="5919184" y="2868473"/>
            <a:ext cx="4769225" cy="830997"/>
          </a:xfrm>
          <a:prstGeom prst="rect">
            <a:avLst/>
          </a:prstGeom>
          <a:noFill/>
        </p:spPr>
        <p:txBody>
          <a:bodyPr wrap="square" rtlCol="0">
            <a:spAutoFit/>
          </a:bodyPr>
          <a:lstStyle/>
          <a:p>
            <a:r>
              <a:rPr lang="en-GB" sz="1200" dirty="0"/>
              <a:t>Differences in age-standardised rates of all cause mortality are generally only statistically significant at upper tier Local Authority level, with men consistently having a higher age-standardised mortality rate than women in East and West Sussex, but not in Brighton and Hove.</a:t>
            </a:r>
          </a:p>
        </p:txBody>
      </p:sp>
    </p:spTree>
    <p:extLst>
      <p:ext uri="{BB962C8B-B14F-4D97-AF65-F5344CB8AC3E}">
        <p14:creationId xmlns:p14="http://schemas.microsoft.com/office/powerpoint/2010/main" val="410773862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3E7173A116BBB4EA178B4442288DCB5" ma:contentTypeVersion="9" ma:contentTypeDescription="Create a new document." ma:contentTypeScope="" ma:versionID="3d4c84dd436a2dd46158f839ec96b034">
  <xsd:schema xmlns:xsd="http://www.w3.org/2001/XMLSchema" xmlns:xs="http://www.w3.org/2001/XMLSchema" xmlns:p="http://schemas.microsoft.com/office/2006/metadata/properties" xmlns:ns3="224975ee-2a82-4127-83fc-66d22c2f747a" targetNamespace="http://schemas.microsoft.com/office/2006/metadata/properties" ma:root="true" ma:fieldsID="c358b2c758520c67a1db2a1ee32aa594" ns3:_="">
    <xsd:import namespace="224975ee-2a82-4127-83fc-66d22c2f747a"/>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GenerationTime" minOccurs="0"/>
                <xsd:element ref="ns3:MediaServiceEventHashCode" minOccurs="0"/>
                <xsd:element ref="ns3:MediaServiceDateTaken"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24975ee-2a82-4127-83fc-66d22c2f747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DateTaken" ma:index="14" nillable="true" ma:displayName="MediaServiceDateTaken" ma:hidden="true" ma:internalName="MediaServiceDateTaken"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E5D77C8-0A5C-4560-9A5F-4D49EA6C08FC}">
  <ds:schemaRefs>
    <ds:schemaRef ds:uri="http://schemas.microsoft.com/sharepoint/v3/contenttype/forms"/>
  </ds:schemaRefs>
</ds:datastoreItem>
</file>

<file path=customXml/itemProps2.xml><?xml version="1.0" encoding="utf-8"?>
<ds:datastoreItem xmlns:ds="http://schemas.openxmlformats.org/officeDocument/2006/customXml" ds:itemID="{8ED4767B-5383-44FB-9A3B-9AEF1F2918AA}">
  <ds:schemaRefs>
    <ds:schemaRef ds:uri="http://schemas.microsoft.com/office/infopath/2007/PartnerControls"/>
    <ds:schemaRef ds:uri="224975ee-2a82-4127-83fc-66d22c2f747a"/>
    <ds:schemaRef ds:uri="http://purl.org/dc/elements/1.1/"/>
    <ds:schemaRef ds:uri="http://schemas.microsoft.com/office/2006/documentManagement/types"/>
    <ds:schemaRef ds:uri="http://purl.org/dc/terms/"/>
    <ds:schemaRef ds:uri="http://schemas.openxmlformats.org/package/2006/metadata/core-properties"/>
    <ds:schemaRef ds:uri="http://purl.org/dc/dcmitype/"/>
    <ds:schemaRef ds:uri="http://schemas.microsoft.com/office/2006/metadata/properties"/>
    <ds:schemaRef ds:uri="http://www.w3.org/XML/1998/namespace"/>
  </ds:schemaRefs>
</ds:datastoreItem>
</file>

<file path=customXml/itemProps3.xml><?xml version="1.0" encoding="utf-8"?>
<ds:datastoreItem xmlns:ds="http://schemas.openxmlformats.org/officeDocument/2006/customXml" ds:itemID="{6607508B-3B16-4EE2-AF23-C8753FCBF31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24975ee-2a82-4127-83fc-66d22c2f747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11751</TotalTime>
  <Words>4025</Words>
  <Application>Microsoft Macintosh PowerPoint</Application>
  <PresentationFormat>Widescreen</PresentationFormat>
  <Paragraphs>807</Paragraphs>
  <Slides>21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Jacqueline Clay</dc:creator>
  <cp:lastModifiedBy>Microsoft Office User</cp:lastModifiedBy>
  <cp:revision>157</cp:revision>
  <dcterms:created xsi:type="dcterms:W3CDTF">2020-04-23T12:41:56Z</dcterms:created>
  <dcterms:modified xsi:type="dcterms:W3CDTF">2020-06-08T23:44:31Z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0x01010003E7173A116BBB4EA178B4442288DCB5</vt:lpwstr>
  </property>
</Properties>
</file>